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p:sldMasterIdLst>
    <p:sldMasterId id="2147483648" r:id="rId1"/>
  </p:sldMasterIdLst>
  <p:notesMasterIdLst>
    <p:notesMasterId r:id="rId56"/>
  </p:notesMasterIdLst>
  <p:sldIdLst>
    <p:sldId id="256" r:id="rId2"/>
    <p:sldId id="257" r:id="rId3"/>
    <p:sldId id="258" r:id="rId4"/>
    <p:sldId id="260" r:id="rId5"/>
    <p:sldId id="261" r:id="rId6"/>
    <p:sldId id="262" r:id="rId7"/>
    <p:sldId id="263" r:id="rId8"/>
    <p:sldId id="264" r:id="rId9"/>
    <p:sldId id="265" r:id="rId10"/>
    <p:sldId id="266" r:id="rId11"/>
    <p:sldId id="267" r:id="rId12"/>
    <p:sldId id="269" r:id="rId13"/>
    <p:sldId id="259" r:id="rId14"/>
    <p:sldId id="287" r:id="rId15"/>
    <p:sldId id="282" r:id="rId16"/>
    <p:sldId id="283" r:id="rId17"/>
    <p:sldId id="285" r:id="rId18"/>
    <p:sldId id="286" r:id="rId19"/>
    <p:sldId id="288" r:id="rId20"/>
    <p:sldId id="284" r:id="rId21"/>
    <p:sldId id="289" r:id="rId22"/>
    <p:sldId id="292" r:id="rId23"/>
    <p:sldId id="293" r:id="rId24"/>
    <p:sldId id="295" r:id="rId25"/>
    <p:sldId id="296" r:id="rId26"/>
    <p:sldId id="299" r:id="rId27"/>
    <p:sldId id="300" r:id="rId28"/>
    <p:sldId id="302" r:id="rId29"/>
    <p:sldId id="301" r:id="rId30"/>
    <p:sldId id="303" r:id="rId31"/>
    <p:sldId id="304" r:id="rId32"/>
    <p:sldId id="280" r:id="rId33"/>
    <p:sldId id="270" r:id="rId34"/>
    <p:sldId id="272" r:id="rId35"/>
    <p:sldId id="274" r:id="rId36"/>
    <p:sldId id="275" r:id="rId37"/>
    <p:sldId id="276" r:id="rId38"/>
    <p:sldId id="277" r:id="rId39"/>
    <p:sldId id="278" r:id="rId40"/>
    <p:sldId id="273" r:id="rId41"/>
    <p:sldId id="271" r:id="rId42"/>
    <p:sldId id="305" r:id="rId43"/>
    <p:sldId id="306" r:id="rId44"/>
    <p:sldId id="312" r:id="rId45"/>
    <p:sldId id="307" r:id="rId46"/>
    <p:sldId id="318" r:id="rId47"/>
    <p:sldId id="319" r:id="rId48"/>
    <p:sldId id="308" r:id="rId49"/>
    <p:sldId id="313" r:id="rId50"/>
    <p:sldId id="314" r:id="rId51"/>
    <p:sldId id="310" r:id="rId52"/>
    <p:sldId id="311" r:id="rId53"/>
    <p:sldId id="320" r:id="rId54"/>
    <p:sldId id="315" r:id="rId55"/>
  </p:sldIdLst>
  <p:sldSz cx="12192000" cy="6858000"/>
  <p:notesSz cx="6858000" cy="9144000"/>
  <p:defaultText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ANN part 1" id="{32AAE76D-2077-410B-92B9-CB4B198CD760}">
          <p14:sldIdLst>
            <p14:sldId id="256"/>
            <p14:sldId id="257"/>
            <p14:sldId id="258"/>
            <p14:sldId id="260"/>
            <p14:sldId id="261"/>
            <p14:sldId id="262"/>
            <p14:sldId id="263"/>
            <p14:sldId id="264"/>
            <p14:sldId id="265"/>
            <p14:sldId id="266"/>
            <p14:sldId id="267"/>
            <p14:sldId id="269"/>
            <p14:sldId id="259"/>
          </p14:sldIdLst>
        </p14:section>
        <p14:section name="ANN part 2" id="{8F010EAD-511A-47DA-9E60-6B6FA665B992}">
          <p14:sldIdLst>
            <p14:sldId id="287"/>
            <p14:sldId id="282"/>
            <p14:sldId id="283"/>
            <p14:sldId id="285"/>
            <p14:sldId id="286"/>
            <p14:sldId id="288"/>
            <p14:sldId id="284"/>
            <p14:sldId id="289"/>
            <p14:sldId id="292"/>
            <p14:sldId id="293"/>
            <p14:sldId id="295"/>
            <p14:sldId id="296"/>
            <p14:sldId id="299"/>
            <p14:sldId id="300"/>
            <p14:sldId id="302"/>
            <p14:sldId id="301"/>
            <p14:sldId id="303"/>
            <p14:sldId id="304"/>
            <p14:sldId id="280"/>
          </p14:sldIdLst>
        </p14:section>
        <p14:section name="K-means part 1" id="{CBB4C544-2CB0-4D7E-93F6-4BF1F6160A00}">
          <p14:sldIdLst>
            <p14:sldId id="270"/>
            <p14:sldId id="272"/>
            <p14:sldId id="274"/>
            <p14:sldId id="275"/>
            <p14:sldId id="276"/>
            <p14:sldId id="277"/>
            <p14:sldId id="278"/>
            <p14:sldId id="273"/>
            <p14:sldId id="271"/>
          </p14:sldIdLst>
        </p14:section>
        <p14:section name="K-means part 2" id="{223FF737-0E62-407E-88E9-D830C2CCE6E7}">
          <p14:sldIdLst>
            <p14:sldId id="305"/>
            <p14:sldId id="306"/>
            <p14:sldId id="312"/>
            <p14:sldId id="307"/>
            <p14:sldId id="318"/>
            <p14:sldId id="319"/>
            <p14:sldId id="308"/>
            <p14:sldId id="313"/>
            <p14:sldId id="314"/>
            <p14:sldId id="310"/>
            <p14:sldId id="311"/>
            <p14:sldId id="320"/>
            <p14:sldId id="315"/>
          </p14:sldIdLst>
        </p14:section>
      </p14:sectionLst>
    </p:ext>
    <p:ext uri="{EFAFB233-063F-42B5-8137-9DF3F51BA10A}">
      <p15:sldGuideLst xmlns=""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aximized">
    <p:restoredLeft sz="75416" autoAdjust="0"/>
    <p:restoredTop sz="87990" autoAdjust="0"/>
  </p:normalViewPr>
  <p:slideViewPr>
    <p:cSldViewPr snapToGrid="0">
      <p:cViewPr varScale="1">
        <p:scale>
          <a:sx n="45" d="100"/>
          <a:sy n="45" d="100"/>
        </p:scale>
        <p:origin x="-1284" y="-10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2.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3886200" y="0"/>
            <a:ext cx="2971800" cy="458788"/>
          </a:xfrm>
          <a:prstGeom prst="rect">
            <a:avLst/>
          </a:prstGeom>
        </p:spPr>
        <p:txBody>
          <a:bodyPr vert="horz" lIns="91440" tIns="45720" rIns="91440" bIns="45720" rtlCol="1"/>
          <a:lstStyle>
            <a:lvl1pPr algn="r">
              <a:defRPr sz="1200"/>
            </a:lvl1pPr>
          </a:lstStyle>
          <a:p>
            <a:endParaRPr lang="he-IL"/>
          </a:p>
        </p:txBody>
      </p:sp>
      <p:sp>
        <p:nvSpPr>
          <p:cNvPr id="3" name="Date Placeholder 2"/>
          <p:cNvSpPr>
            <a:spLocks noGrp="1"/>
          </p:cNvSpPr>
          <p:nvPr>
            <p:ph type="dt" idx="1"/>
          </p:nvPr>
        </p:nvSpPr>
        <p:spPr>
          <a:xfrm>
            <a:off x="1588" y="0"/>
            <a:ext cx="2971800" cy="458788"/>
          </a:xfrm>
          <a:prstGeom prst="rect">
            <a:avLst/>
          </a:prstGeom>
        </p:spPr>
        <p:txBody>
          <a:bodyPr vert="horz" lIns="91440" tIns="45720" rIns="91440" bIns="45720" rtlCol="1"/>
          <a:lstStyle>
            <a:lvl1pPr algn="l">
              <a:defRPr sz="1200"/>
            </a:lvl1pPr>
          </a:lstStyle>
          <a:p>
            <a:fld id="{C2E257D9-4F1C-4383-992F-87C92C5B7F99}" type="datetimeFigureOut">
              <a:rPr lang="he-IL" smtClean="0"/>
              <a:t>י"ב/טבת/תשע"ח</a:t>
            </a:fld>
            <a:endParaRPr lang="he-I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1" anchor="ctr"/>
          <a:lstStyle/>
          <a:p>
            <a:endParaRPr lang="he-I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1"/>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6" name="Footer Placeholder 5"/>
          <p:cNvSpPr>
            <a:spLocks noGrp="1"/>
          </p:cNvSpPr>
          <p:nvPr>
            <p:ph type="ftr" sz="quarter" idx="4"/>
          </p:nvPr>
        </p:nvSpPr>
        <p:spPr>
          <a:xfrm>
            <a:off x="3886200" y="8685213"/>
            <a:ext cx="2971800" cy="458787"/>
          </a:xfrm>
          <a:prstGeom prst="rect">
            <a:avLst/>
          </a:prstGeom>
        </p:spPr>
        <p:txBody>
          <a:bodyPr vert="horz" lIns="91440" tIns="45720" rIns="91440" bIns="45720" rtlCol="1" anchor="b"/>
          <a:lstStyle>
            <a:lvl1pPr algn="r">
              <a:defRPr sz="1200"/>
            </a:lvl1pPr>
          </a:lstStyle>
          <a:p>
            <a:endParaRPr lang="he-IL"/>
          </a:p>
        </p:txBody>
      </p:sp>
      <p:sp>
        <p:nvSpPr>
          <p:cNvPr id="7" name="Slide Number Placeholder 6"/>
          <p:cNvSpPr>
            <a:spLocks noGrp="1"/>
          </p:cNvSpPr>
          <p:nvPr>
            <p:ph type="sldNum" sz="quarter" idx="5"/>
          </p:nvPr>
        </p:nvSpPr>
        <p:spPr>
          <a:xfrm>
            <a:off x="1588" y="8685213"/>
            <a:ext cx="2971800" cy="458787"/>
          </a:xfrm>
          <a:prstGeom prst="rect">
            <a:avLst/>
          </a:prstGeom>
        </p:spPr>
        <p:txBody>
          <a:bodyPr vert="horz" lIns="91440" tIns="45720" rIns="91440" bIns="45720" rtlCol="1" anchor="b"/>
          <a:lstStyle>
            <a:lvl1pPr algn="l">
              <a:defRPr sz="1200"/>
            </a:lvl1pPr>
          </a:lstStyle>
          <a:p>
            <a:fld id="{5EE9DE16-6B87-4F18-9A37-E6F352C947DB}" type="slidenum">
              <a:rPr lang="he-IL" smtClean="0"/>
              <a:t>‹#›</a:t>
            </a:fld>
            <a:endParaRPr lang="he-IL"/>
          </a:p>
        </p:txBody>
      </p:sp>
    </p:spTree>
    <p:extLst>
      <p:ext uri="{BB962C8B-B14F-4D97-AF65-F5344CB8AC3E}">
        <p14:creationId xmlns:p14="http://schemas.microsoft.com/office/powerpoint/2010/main" val="1094789144"/>
      </p:ext>
    </p:extLst>
  </p:cSld>
  <p:clrMap bg1="lt1" tx1="dk1" bg2="lt2" tx2="dk2" accent1="accent1" accent2="accent2" accent3="accent3" accent4="accent4" accent5="accent5" accent6="accent6" hlink="hlink" folHlink="folHlink"/>
  <p:notesStyle>
    <a:lvl1pPr marL="0" algn="r" defTabSz="914400" rtl="1" eaLnBrk="1" latinLnBrk="0" hangingPunct="1">
      <a:defRPr sz="1200" kern="1200">
        <a:solidFill>
          <a:schemeClr val="tx1"/>
        </a:solidFill>
        <a:latin typeface="+mn-lt"/>
        <a:ea typeface="+mn-ea"/>
        <a:cs typeface="+mn-cs"/>
      </a:defRPr>
    </a:lvl1pPr>
    <a:lvl2pPr marL="457200" algn="r" defTabSz="914400" rtl="1" eaLnBrk="1" latinLnBrk="0" hangingPunct="1">
      <a:defRPr sz="1200" kern="1200">
        <a:solidFill>
          <a:schemeClr val="tx1"/>
        </a:solidFill>
        <a:latin typeface="+mn-lt"/>
        <a:ea typeface="+mn-ea"/>
        <a:cs typeface="+mn-cs"/>
      </a:defRPr>
    </a:lvl2pPr>
    <a:lvl3pPr marL="914400" algn="r" defTabSz="914400" rtl="1" eaLnBrk="1" latinLnBrk="0" hangingPunct="1">
      <a:defRPr sz="1200" kern="1200">
        <a:solidFill>
          <a:schemeClr val="tx1"/>
        </a:solidFill>
        <a:latin typeface="+mn-lt"/>
        <a:ea typeface="+mn-ea"/>
        <a:cs typeface="+mn-cs"/>
      </a:defRPr>
    </a:lvl3pPr>
    <a:lvl4pPr marL="1371600" algn="r" defTabSz="914400" rtl="1" eaLnBrk="1" latinLnBrk="0" hangingPunct="1">
      <a:defRPr sz="1200" kern="1200">
        <a:solidFill>
          <a:schemeClr val="tx1"/>
        </a:solidFill>
        <a:latin typeface="+mn-lt"/>
        <a:ea typeface="+mn-ea"/>
        <a:cs typeface="+mn-cs"/>
      </a:defRPr>
    </a:lvl4pPr>
    <a:lvl5pPr marL="1828800" algn="r" defTabSz="914400" rtl="1" eaLnBrk="1" latinLnBrk="0" hangingPunct="1">
      <a:defRPr sz="1200" kern="1200">
        <a:solidFill>
          <a:schemeClr val="tx1"/>
        </a:solidFill>
        <a:latin typeface="+mn-lt"/>
        <a:ea typeface="+mn-ea"/>
        <a:cs typeface="+mn-cs"/>
      </a:defRPr>
    </a:lvl5pPr>
    <a:lvl6pPr marL="2286000" algn="r" defTabSz="914400" rtl="1" eaLnBrk="1" latinLnBrk="0" hangingPunct="1">
      <a:defRPr sz="1200" kern="1200">
        <a:solidFill>
          <a:schemeClr val="tx1"/>
        </a:solidFill>
        <a:latin typeface="+mn-lt"/>
        <a:ea typeface="+mn-ea"/>
        <a:cs typeface="+mn-cs"/>
      </a:defRPr>
    </a:lvl6pPr>
    <a:lvl7pPr marL="2743200" algn="r" defTabSz="914400" rtl="1" eaLnBrk="1" latinLnBrk="0" hangingPunct="1">
      <a:defRPr sz="1200" kern="1200">
        <a:solidFill>
          <a:schemeClr val="tx1"/>
        </a:solidFill>
        <a:latin typeface="+mn-lt"/>
        <a:ea typeface="+mn-ea"/>
        <a:cs typeface="+mn-cs"/>
      </a:defRPr>
    </a:lvl7pPr>
    <a:lvl8pPr marL="3200400" algn="r" defTabSz="914400" rtl="1" eaLnBrk="1" latinLnBrk="0" hangingPunct="1">
      <a:defRPr sz="1200" kern="1200">
        <a:solidFill>
          <a:schemeClr val="tx1"/>
        </a:solidFill>
        <a:latin typeface="+mn-lt"/>
        <a:ea typeface="+mn-ea"/>
        <a:cs typeface="+mn-cs"/>
      </a:defRPr>
    </a:lvl8pPr>
    <a:lvl9pPr marL="3657600" algn="r" defTabSz="914400" rtl="1"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e-IL" sz="2700" b="0" dirty="0">
                <a:solidFill>
                  <a:schemeClr val="bg2">
                    <a:lumMod val="25000"/>
                  </a:schemeClr>
                </a:solidFill>
              </a:rPr>
              <a:t>רשת נוירונים מלאכותית היא מודל מתמטי חישובי שפותח בהשראת תהליכים קונאטיביים המתרחשים ברשת עצבית טבעית – כלומר במוח שלנו.</a:t>
            </a:r>
            <a:endParaRPr lang="en-US" sz="2700" b="0" dirty="0">
              <a:solidFill>
                <a:schemeClr val="bg2">
                  <a:lumMod val="25000"/>
                </a:schemeClr>
              </a:solidFill>
            </a:endParaRPr>
          </a:p>
          <a:p>
            <a:endParaRPr lang="he-IL" sz="2700" b="0" dirty="0">
              <a:solidFill>
                <a:schemeClr val="bg2">
                  <a:lumMod val="25000"/>
                </a:schemeClr>
              </a:solidFill>
            </a:endParaRPr>
          </a:p>
          <a:p>
            <a:r>
              <a:rPr lang="he-IL" sz="2700" b="0" dirty="0">
                <a:solidFill>
                  <a:schemeClr val="bg2">
                    <a:lumMod val="25000"/>
                  </a:schemeClr>
                </a:solidFill>
              </a:rPr>
              <a:t>המחקר בנושא רשתות נוירונים התחיל כבר בשנות ה- 50 אך מחסור ביכולות מחשוב מנעו את התקדמותו.  משנות האלפיים חלה התחדשות במחקר ורשתות הנוירונים זכו לעדנה מחודשת.</a:t>
            </a:r>
            <a:endParaRPr lang="en-US" sz="2700" b="0" dirty="0">
              <a:solidFill>
                <a:schemeClr val="bg2">
                  <a:lumMod val="25000"/>
                </a:schemeClr>
              </a:solidFill>
            </a:endParaRPr>
          </a:p>
        </p:txBody>
      </p:sp>
      <p:sp>
        <p:nvSpPr>
          <p:cNvPr id="4" name="Slide Number Placeholder 3"/>
          <p:cNvSpPr>
            <a:spLocks noGrp="1"/>
          </p:cNvSpPr>
          <p:nvPr>
            <p:ph type="sldNum" sz="quarter" idx="10"/>
          </p:nvPr>
        </p:nvSpPr>
        <p:spPr/>
        <p:txBody>
          <a:bodyPr/>
          <a:lstStyle/>
          <a:p>
            <a:fld id="{5EE9DE16-6B87-4F18-9A37-E6F352C947DB}" type="slidenum">
              <a:rPr lang="he-IL" smtClean="0"/>
              <a:t>3</a:t>
            </a:fld>
            <a:endParaRPr lang="he-IL"/>
          </a:p>
        </p:txBody>
      </p:sp>
    </p:spTree>
    <p:extLst>
      <p:ext uri="{BB962C8B-B14F-4D97-AF65-F5344CB8AC3E}">
        <p14:creationId xmlns:p14="http://schemas.microsoft.com/office/powerpoint/2010/main" val="34814652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[1]</a:t>
            </a:r>
            <a:r>
              <a:rPr lang="he-IL" dirty="0"/>
              <a:t>בפועל</a:t>
            </a:r>
            <a:r>
              <a:rPr lang="he-IL" baseline="0" dirty="0"/>
              <a:t> במודל בחרנו להשתמש בפונקציית הסיגמואיד שמחזירה הסתברות כך שניתן לסווג לעוד קטגוריות...</a:t>
            </a:r>
          </a:p>
          <a:p>
            <a:r>
              <a:rPr lang="he-IL" baseline="0" dirty="0"/>
              <a:t>אנו מתייחסים לכך בתוכנית המחשב.</a:t>
            </a:r>
          </a:p>
        </p:txBody>
      </p:sp>
      <p:sp>
        <p:nvSpPr>
          <p:cNvPr id="4" name="Slide Number Placeholder 3"/>
          <p:cNvSpPr>
            <a:spLocks noGrp="1"/>
          </p:cNvSpPr>
          <p:nvPr>
            <p:ph type="sldNum" sz="quarter" idx="10"/>
          </p:nvPr>
        </p:nvSpPr>
        <p:spPr/>
        <p:txBody>
          <a:bodyPr/>
          <a:lstStyle/>
          <a:p>
            <a:fld id="{5EE9DE16-6B87-4F18-9A37-E6F352C947DB}" type="slidenum">
              <a:rPr lang="he-IL" smtClean="0"/>
              <a:t>16</a:t>
            </a:fld>
            <a:endParaRPr lang="he-IL"/>
          </a:p>
        </p:txBody>
      </p:sp>
    </p:spTree>
    <p:extLst>
      <p:ext uri="{BB962C8B-B14F-4D97-AF65-F5344CB8AC3E}">
        <p14:creationId xmlns:p14="http://schemas.microsoft.com/office/powerpoint/2010/main" val="34138093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E9DE16-6B87-4F18-9A37-E6F352C947DB}" type="slidenum">
              <a:rPr lang="he-IL" smtClean="0"/>
              <a:t>17</a:t>
            </a:fld>
            <a:endParaRPr lang="he-IL"/>
          </a:p>
        </p:txBody>
      </p:sp>
    </p:spTree>
    <p:extLst>
      <p:ext uri="{BB962C8B-B14F-4D97-AF65-F5344CB8AC3E}">
        <p14:creationId xmlns:p14="http://schemas.microsoft.com/office/powerpoint/2010/main" val="34138093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:[1]</a:t>
            </a:r>
            <a:r>
              <a:rPr lang="he-IL" dirty="0"/>
              <a:t>את</a:t>
            </a:r>
            <a:r>
              <a:rPr lang="he-IL" baseline="0" dirty="0"/>
              <a:t> השיטה למדנו בקורס למידה חישובית, זוהי שיטה ידועה שבאה לפתור את קללת המימד וביכולתנו להסביר אותה!</a:t>
            </a:r>
            <a:r>
              <a:rPr lang="en-US" baseline="0" dirty="0"/>
              <a:t> </a:t>
            </a:r>
            <a:r>
              <a:rPr lang="he-IL" baseline="0" dirty="0"/>
              <a:t>, מאחר וזה חורג מגבולות הסמינר אנו מספקים את מטרת השיטה וממשיכים הלאה. הרחבה ופירוט הכוללים מקורות יסופקו לפי דרישת המרצה.</a:t>
            </a:r>
            <a:r>
              <a:rPr lang="en-US" baseline="0" dirty="0"/>
              <a:t> </a:t>
            </a:r>
            <a:endParaRPr lang="en-US" dirty="0"/>
          </a:p>
        </p:txBody>
      </p:sp>
      <p:sp>
        <p:nvSpPr>
          <p:cNvPr id="4" name="Slide Number Placeholder 3"/>
          <p:cNvSpPr>
            <a:spLocks noGrp="1"/>
          </p:cNvSpPr>
          <p:nvPr>
            <p:ph type="sldNum" sz="quarter" idx="10"/>
          </p:nvPr>
        </p:nvSpPr>
        <p:spPr/>
        <p:txBody>
          <a:bodyPr/>
          <a:lstStyle/>
          <a:p>
            <a:fld id="{5EE9DE16-6B87-4F18-9A37-E6F352C947DB}" type="slidenum">
              <a:rPr lang="he-IL" smtClean="0"/>
              <a:t>18</a:t>
            </a:fld>
            <a:endParaRPr lang="he-IL"/>
          </a:p>
        </p:txBody>
      </p:sp>
    </p:spTree>
    <p:extLst>
      <p:ext uri="{BB962C8B-B14F-4D97-AF65-F5344CB8AC3E}">
        <p14:creationId xmlns:p14="http://schemas.microsoft.com/office/powerpoint/2010/main" val="34138093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E9DE16-6B87-4F18-9A37-E6F352C947DB}" type="slidenum">
              <a:rPr lang="he-IL" smtClean="0"/>
              <a:t>19</a:t>
            </a:fld>
            <a:endParaRPr lang="he-IL"/>
          </a:p>
        </p:txBody>
      </p:sp>
    </p:spTree>
    <p:extLst>
      <p:ext uri="{BB962C8B-B14F-4D97-AF65-F5344CB8AC3E}">
        <p14:creationId xmlns:p14="http://schemas.microsoft.com/office/powerpoint/2010/main" val="34138093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r>
              <a:rPr lang="en-US" dirty="0"/>
              <a:t>PP – Pre</a:t>
            </a:r>
            <a:r>
              <a:rPr lang="en-US" baseline="0" dirty="0"/>
              <a:t> Process</a:t>
            </a:r>
            <a:endParaRPr lang="en-US" dirty="0"/>
          </a:p>
        </p:txBody>
      </p:sp>
      <p:sp>
        <p:nvSpPr>
          <p:cNvPr id="4" name="Slide Number Placeholder 3"/>
          <p:cNvSpPr>
            <a:spLocks noGrp="1"/>
          </p:cNvSpPr>
          <p:nvPr>
            <p:ph type="sldNum" sz="quarter" idx="10"/>
          </p:nvPr>
        </p:nvSpPr>
        <p:spPr/>
        <p:txBody>
          <a:bodyPr/>
          <a:lstStyle/>
          <a:p>
            <a:fld id="{5EE9DE16-6B87-4F18-9A37-E6F352C947DB}" type="slidenum">
              <a:rPr lang="he-IL" smtClean="0"/>
              <a:t>20</a:t>
            </a:fld>
            <a:endParaRPr lang="he-IL"/>
          </a:p>
        </p:txBody>
      </p:sp>
    </p:spTree>
    <p:extLst>
      <p:ext uri="{BB962C8B-B14F-4D97-AF65-F5344CB8AC3E}">
        <p14:creationId xmlns:p14="http://schemas.microsoft.com/office/powerpoint/2010/main" val="26994846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0"/>
            <a:r>
              <a:rPr lang="he-IL" dirty="0"/>
              <a:t>בהסבר על מהם</a:t>
            </a:r>
            <a:r>
              <a:rPr lang="he-IL" baseline="0" dirty="0"/>
              <a:t> הנוירונים, ה-</a:t>
            </a:r>
          </a:p>
          <a:p>
            <a:pPr algn="r" rtl="0"/>
            <a:r>
              <a:rPr lang="en-US" baseline="0" dirty="0"/>
              <a:t>Bias units</a:t>
            </a:r>
          </a:p>
          <a:p>
            <a:pPr algn="r" rtl="0"/>
            <a:r>
              <a:rPr lang="he-IL" baseline="0" dirty="0"/>
              <a:t>ניתן לתת אינטואיציה בשלב זה ע"י ההשוואה למשוואת הישר:</a:t>
            </a:r>
          </a:p>
          <a:p>
            <a:pPr algn="r" rtl="0"/>
            <a:r>
              <a:rPr lang="en-US" baseline="0" dirty="0"/>
              <a:t>y=</a:t>
            </a:r>
            <a:r>
              <a:rPr lang="en-US" baseline="0" dirty="0" err="1"/>
              <a:t>bx+c</a:t>
            </a:r>
            <a:endParaRPr lang="en-US" dirty="0"/>
          </a:p>
        </p:txBody>
      </p:sp>
      <p:sp>
        <p:nvSpPr>
          <p:cNvPr id="4" name="Slide Number Placeholder 3"/>
          <p:cNvSpPr>
            <a:spLocks noGrp="1"/>
          </p:cNvSpPr>
          <p:nvPr>
            <p:ph type="sldNum" sz="quarter" idx="10"/>
          </p:nvPr>
        </p:nvSpPr>
        <p:spPr/>
        <p:txBody>
          <a:bodyPr/>
          <a:lstStyle/>
          <a:p>
            <a:fld id="{5EE9DE16-6B87-4F18-9A37-E6F352C947DB}" type="slidenum">
              <a:rPr lang="he-IL" smtClean="0"/>
              <a:t>21</a:t>
            </a:fld>
            <a:endParaRPr lang="he-IL"/>
          </a:p>
        </p:txBody>
      </p:sp>
    </p:spTree>
    <p:extLst>
      <p:ext uri="{BB962C8B-B14F-4D97-AF65-F5344CB8AC3E}">
        <p14:creationId xmlns:p14="http://schemas.microsoft.com/office/powerpoint/2010/main" val="26994846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endParaRPr lang="en-US" dirty="0"/>
          </a:p>
        </p:txBody>
      </p:sp>
      <p:sp>
        <p:nvSpPr>
          <p:cNvPr id="4" name="Slide Number Placeholder 3"/>
          <p:cNvSpPr>
            <a:spLocks noGrp="1"/>
          </p:cNvSpPr>
          <p:nvPr>
            <p:ph type="sldNum" sz="quarter" idx="10"/>
          </p:nvPr>
        </p:nvSpPr>
        <p:spPr/>
        <p:txBody>
          <a:bodyPr/>
          <a:lstStyle/>
          <a:p>
            <a:fld id="{5EE9DE16-6B87-4F18-9A37-E6F352C947DB}" type="slidenum">
              <a:rPr lang="he-IL" smtClean="0"/>
              <a:t>22</a:t>
            </a:fld>
            <a:endParaRPr lang="he-IL"/>
          </a:p>
        </p:txBody>
      </p:sp>
    </p:spTree>
    <p:extLst>
      <p:ext uri="{BB962C8B-B14F-4D97-AF65-F5344CB8AC3E}">
        <p14:creationId xmlns:p14="http://schemas.microsoft.com/office/powerpoint/2010/main" val="26994846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endParaRPr lang="en-US" dirty="0"/>
          </a:p>
        </p:txBody>
      </p:sp>
      <p:sp>
        <p:nvSpPr>
          <p:cNvPr id="4" name="Slide Number Placeholder 3"/>
          <p:cNvSpPr>
            <a:spLocks noGrp="1"/>
          </p:cNvSpPr>
          <p:nvPr>
            <p:ph type="sldNum" sz="quarter" idx="10"/>
          </p:nvPr>
        </p:nvSpPr>
        <p:spPr/>
        <p:txBody>
          <a:bodyPr/>
          <a:lstStyle/>
          <a:p>
            <a:fld id="{5EE9DE16-6B87-4F18-9A37-E6F352C947DB}" type="slidenum">
              <a:rPr lang="he-IL" smtClean="0"/>
              <a:t>23</a:t>
            </a:fld>
            <a:endParaRPr lang="he-IL"/>
          </a:p>
        </p:txBody>
      </p:sp>
    </p:spTree>
    <p:extLst>
      <p:ext uri="{BB962C8B-B14F-4D97-AF65-F5344CB8AC3E}">
        <p14:creationId xmlns:p14="http://schemas.microsoft.com/office/powerpoint/2010/main" val="26994846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endParaRPr lang="en-US" dirty="0"/>
          </a:p>
        </p:txBody>
      </p:sp>
      <p:sp>
        <p:nvSpPr>
          <p:cNvPr id="4" name="Slide Number Placeholder 3"/>
          <p:cNvSpPr>
            <a:spLocks noGrp="1"/>
          </p:cNvSpPr>
          <p:nvPr>
            <p:ph type="sldNum" sz="quarter" idx="10"/>
          </p:nvPr>
        </p:nvSpPr>
        <p:spPr/>
        <p:txBody>
          <a:bodyPr/>
          <a:lstStyle/>
          <a:p>
            <a:fld id="{5EE9DE16-6B87-4F18-9A37-E6F352C947DB}" type="slidenum">
              <a:rPr lang="he-IL" smtClean="0"/>
              <a:t>24</a:t>
            </a:fld>
            <a:endParaRPr lang="he-IL"/>
          </a:p>
        </p:txBody>
      </p:sp>
    </p:spTree>
    <p:extLst>
      <p:ext uri="{BB962C8B-B14F-4D97-AF65-F5344CB8AC3E}">
        <p14:creationId xmlns:p14="http://schemas.microsoft.com/office/powerpoint/2010/main" val="26994846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 המסך הכחול בסוף, נועד להדגיש</a:t>
            </a:r>
            <a:r>
              <a:rPr lang="he-IL" baseline="0" dirty="0"/>
              <a:t> את יתרון ה- </a:t>
            </a:r>
            <a:r>
              <a:rPr lang="en-US" baseline="0" dirty="0"/>
              <a:t>ANN</a:t>
            </a:r>
            <a:r>
              <a:rPr lang="he-IL" baseline="0" dirty="0"/>
              <a:t> על פני רגרסיה לוגיסטית....ע"י כך שבעוד שלא ניתן לבצע ביעילות רגרסיה לוגיסטית בעלת מאפיינים מרובים ומורכבים, ברשת הדבר מתאפשר בקלות מפני שכל שכבה נסתרת היא בעצם שכבת מאפיינים שנלמדו משכבות קודמות ולכן הרשת מסוגלת "להמציא" מאפיינים חדשים ומורכבים ועם זאת להיות מעשית לביצוע\ריצה.</a:t>
            </a:r>
          </a:p>
          <a:p>
            <a:pPr algn="r" rtl="1"/>
            <a:endParaRPr lang="he-IL" baseline="0" dirty="0"/>
          </a:p>
          <a:p>
            <a:pPr algn="r" rtl="1"/>
            <a:r>
              <a:rPr lang="he-IL" baseline="0" dirty="0"/>
              <a:t>המודל של הרשת כאשר המסך הכחול מכסה את השכבה הראשונה זהה לחלוטין ברשת קטנה זו! למודל של רגרסיה לוגיסטית בפרט כאשר פונקציית האקטיבציה כמו בדוגמא זו היא הסיגמואיד. </a:t>
            </a:r>
            <a:endParaRPr lang="en-US" baseline="0" dirty="0"/>
          </a:p>
          <a:p>
            <a:pPr algn="r" rtl="1"/>
            <a:endParaRPr lang="en-US" baseline="0" dirty="0"/>
          </a:p>
          <a:p>
            <a:pPr algn="l" rtl="0"/>
            <a:r>
              <a:rPr lang="en-US" dirty="0"/>
              <a:t>https://www.youtube.com/watch?v=1PZdrgWak8Y&amp;index=47&amp;list=PL0Smm0jPm9WcCsYvbhPCdizqNKps69W4Z</a:t>
            </a:r>
          </a:p>
        </p:txBody>
      </p:sp>
      <p:sp>
        <p:nvSpPr>
          <p:cNvPr id="4" name="Slide Number Placeholder 3"/>
          <p:cNvSpPr>
            <a:spLocks noGrp="1"/>
          </p:cNvSpPr>
          <p:nvPr>
            <p:ph type="sldNum" sz="quarter" idx="10"/>
          </p:nvPr>
        </p:nvSpPr>
        <p:spPr/>
        <p:txBody>
          <a:bodyPr/>
          <a:lstStyle/>
          <a:p>
            <a:fld id="{ECE0E8A3-981D-487C-A4FD-9CBF5B10C2F2}" type="slidenum">
              <a:rPr lang="he-IL" smtClean="0"/>
              <a:pPr/>
              <a:t>25</a:t>
            </a:fld>
            <a:endParaRPr lang="he-IL"/>
          </a:p>
        </p:txBody>
      </p:sp>
    </p:spTree>
    <p:extLst>
      <p:ext uri="{BB962C8B-B14F-4D97-AF65-F5344CB8AC3E}">
        <p14:creationId xmlns:p14="http://schemas.microsoft.com/office/powerpoint/2010/main" val="2172895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r">
              <a:buFont typeface="Arial" panose="020B0604020202020204" pitchFamily="34" charset="0"/>
              <a:buNone/>
            </a:pPr>
            <a:r>
              <a:rPr lang="he-IL" b="0" dirty="0">
                <a:solidFill>
                  <a:schemeClr val="bg2">
                    <a:lumMod val="25000"/>
                  </a:schemeClr>
                </a:solidFill>
              </a:rPr>
              <a:t>ההשראה ליצירת רשת נוירונים מלאכותית נבעה מהאופן שבו פעול המח האנושי. מתוך מחשב זו, נעשה ניסון למדל את תהליך החישוב האנושי ולחכות אותו באמצעות חומרה ותכונה.</a:t>
            </a:r>
            <a:endParaRPr lang="en-US" b="0" dirty="0"/>
          </a:p>
        </p:txBody>
      </p:sp>
      <p:sp>
        <p:nvSpPr>
          <p:cNvPr id="4" name="Slide Number Placeholder 3"/>
          <p:cNvSpPr>
            <a:spLocks noGrp="1"/>
          </p:cNvSpPr>
          <p:nvPr>
            <p:ph type="sldNum" sz="quarter" idx="10"/>
          </p:nvPr>
        </p:nvSpPr>
        <p:spPr/>
        <p:txBody>
          <a:bodyPr/>
          <a:lstStyle/>
          <a:p>
            <a:fld id="{5EE9DE16-6B87-4F18-9A37-E6F352C947DB}" type="slidenum">
              <a:rPr lang="he-IL" smtClean="0"/>
              <a:t>5</a:t>
            </a:fld>
            <a:endParaRPr lang="he-IL"/>
          </a:p>
        </p:txBody>
      </p:sp>
    </p:spTree>
    <p:extLst>
      <p:ext uri="{BB962C8B-B14F-4D97-AF65-F5344CB8AC3E}">
        <p14:creationId xmlns:p14="http://schemas.microsoft.com/office/powerpoint/2010/main" val="1515267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e-IL" dirty="0"/>
              <a:t>נלקח</a:t>
            </a:r>
            <a:r>
              <a:rPr lang="he-IL" baseline="0" dirty="0"/>
              <a:t> מההרצאות של </a:t>
            </a:r>
            <a:r>
              <a:rPr lang="en-US" baseline="0" dirty="0"/>
              <a:t>Andrew Ng</a:t>
            </a:r>
            <a:r>
              <a:rPr lang="he-IL" baseline="0" dirty="0"/>
              <a:t> כל הזכויות שמורות והקרדיט לו, אין להעתיק או להפיץ.</a:t>
            </a:r>
          </a:p>
          <a:p>
            <a:r>
              <a:rPr lang="he-IL" baseline="0" dirty="0"/>
              <a:t>התמונות כאן לצורכי הסברה ולימוד בלבד.</a:t>
            </a:r>
            <a:endParaRPr lang="en-US" dirty="0"/>
          </a:p>
        </p:txBody>
      </p:sp>
      <p:sp>
        <p:nvSpPr>
          <p:cNvPr id="4" name="Slide Number Placeholder 3"/>
          <p:cNvSpPr>
            <a:spLocks noGrp="1"/>
          </p:cNvSpPr>
          <p:nvPr>
            <p:ph type="sldNum" sz="quarter" idx="10"/>
          </p:nvPr>
        </p:nvSpPr>
        <p:spPr/>
        <p:txBody>
          <a:bodyPr/>
          <a:lstStyle/>
          <a:p>
            <a:fld id="{5EE9DE16-6B87-4F18-9A37-E6F352C947DB}" type="slidenum">
              <a:rPr lang="he-IL" smtClean="0"/>
              <a:t>26</a:t>
            </a:fld>
            <a:endParaRPr lang="he-IL"/>
          </a:p>
        </p:txBody>
      </p:sp>
    </p:spTree>
    <p:extLst>
      <p:ext uri="{BB962C8B-B14F-4D97-AF65-F5344CB8AC3E}">
        <p14:creationId xmlns:p14="http://schemas.microsoft.com/office/powerpoint/2010/main" val="26688040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e-IL" dirty="0"/>
              <a:t>נלקח</a:t>
            </a:r>
            <a:r>
              <a:rPr lang="he-IL" baseline="0" dirty="0"/>
              <a:t> מההרצאות של </a:t>
            </a:r>
            <a:r>
              <a:rPr lang="en-US" baseline="0" dirty="0"/>
              <a:t>Andrew Ng</a:t>
            </a:r>
            <a:r>
              <a:rPr lang="he-IL" baseline="0" dirty="0"/>
              <a:t> כל הזכויות שמורות והקרדיט לו, אין להעתיק או להפיץ.</a:t>
            </a:r>
          </a:p>
          <a:p>
            <a:r>
              <a:rPr lang="he-IL" baseline="0" dirty="0"/>
              <a:t>התמונות כאן לצורכי הסברה ולימוד בלבד.</a:t>
            </a:r>
            <a:endParaRPr lang="en-US" dirty="0"/>
          </a:p>
        </p:txBody>
      </p:sp>
      <p:sp>
        <p:nvSpPr>
          <p:cNvPr id="4" name="Slide Number Placeholder 3"/>
          <p:cNvSpPr>
            <a:spLocks noGrp="1"/>
          </p:cNvSpPr>
          <p:nvPr>
            <p:ph type="sldNum" sz="quarter" idx="10"/>
          </p:nvPr>
        </p:nvSpPr>
        <p:spPr/>
        <p:txBody>
          <a:bodyPr/>
          <a:lstStyle/>
          <a:p>
            <a:fld id="{5EE9DE16-6B87-4F18-9A37-E6F352C947DB}" type="slidenum">
              <a:rPr lang="he-IL" smtClean="0"/>
              <a:t>27</a:t>
            </a:fld>
            <a:endParaRPr lang="he-IL"/>
          </a:p>
        </p:txBody>
      </p:sp>
    </p:spTree>
    <p:extLst>
      <p:ext uri="{BB962C8B-B14F-4D97-AF65-F5344CB8AC3E}">
        <p14:creationId xmlns:p14="http://schemas.microsoft.com/office/powerpoint/2010/main" val="26688040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e-IL" dirty="0"/>
              <a:t>נלקח</a:t>
            </a:r>
            <a:r>
              <a:rPr lang="he-IL" baseline="0" dirty="0"/>
              <a:t> מההרצאות של </a:t>
            </a:r>
            <a:r>
              <a:rPr lang="en-US" baseline="0" dirty="0"/>
              <a:t>Andrew Ng</a:t>
            </a:r>
            <a:r>
              <a:rPr lang="he-IL" baseline="0" dirty="0"/>
              <a:t> כל הזכויות שמורות והקרדיט לו, אין להעתיק או להפיץ.</a:t>
            </a:r>
          </a:p>
          <a:p>
            <a:r>
              <a:rPr lang="he-IL" baseline="0" dirty="0"/>
              <a:t>התמונות כאן לצורכי הסברה ולימוד בלבד.</a:t>
            </a:r>
          </a:p>
          <a:p>
            <a:endParaRPr lang="he-IL" baseline="0" dirty="0"/>
          </a:p>
          <a:p>
            <a:r>
              <a:rPr lang="he-IL" baseline="0" dirty="0"/>
              <a:t>נלקח מ- </a:t>
            </a:r>
            <a:r>
              <a:rPr lang="en-US" baseline="0" dirty="0"/>
              <a:t>Udemy machine learning course</a:t>
            </a:r>
            <a:r>
              <a:rPr lang="he-IL" baseline="0" dirty="0"/>
              <a:t> כל הזכויות שמורות והקרדיט לו, אין להעתיק או להפיץ.</a:t>
            </a:r>
          </a:p>
          <a:p>
            <a:r>
              <a:rPr lang="he-IL" baseline="0" dirty="0"/>
              <a:t>התמונות כאן לצורכי הסברה ולימוד בלבד.</a:t>
            </a:r>
          </a:p>
          <a:p>
            <a:r>
              <a:rPr lang="he-IL" baseline="0" dirty="0"/>
              <a:t> </a:t>
            </a:r>
            <a:endParaRPr lang="en-US" dirty="0"/>
          </a:p>
        </p:txBody>
      </p:sp>
      <p:sp>
        <p:nvSpPr>
          <p:cNvPr id="4" name="Slide Number Placeholder 3"/>
          <p:cNvSpPr>
            <a:spLocks noGrp="1"/>
          </p:cNvSpPr>
          <p:nvPr>
            <p:ph type="sldNum" sz="quarter" idx="10"/>
          </p:nvPr>
        </p:nvSpPr>
        <p:spPr/>
        <p:txBody>
          <a:bodyPr/>
          <a:lstStyle/>
          <a:p>
            <a:fld id="{5EE9DE16-6B87-4F18-9A37-E6F352C947DB}" type="slidenum">
              <a:rPr lang="he-IL" smtClean="0"/>
              <a:t>28</a:t>
            </a:fld>
            <a:endParaRPr lang="he-IL"/>
          </a:p>
        </p:txBody>
      </p:sp>
    </p:spTree>
    <p:extLst>
      <p:ext uri="{BB962C8B-B14F-4D97-AF65-F5344CB8AC3E}">
        <p14:creationId xmlns:p14="http://schemas.microsoft.com/office/powerpoint/2010/main" val="26688040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e-IL" dirty="0"/>
              <a:t>נלקח</a:t>
            </a:r>
            <a:r>
              <a:rPr lang="he-IL" baseline="0" dirty="0"/>
              <a:t> מההרצאות של </a:t>
            </a:r>
            <a:r>
              <a:rPr lang="en-US" baseline="0" dirty="0"/>
              <a:t>Andrew Ng</a:t>
            </a:r>
            <a:r>
              <a:rPr lang="he-IL" baseline="0" dirty="0"/>
              <a:t> כל הזכויות שמורות והקרדיט לו, אין להעתיק או להפיץ.</a:t>
            </a:r>
          </a:p>
          <a:p>
            <a:r>
              <a:rPr lang="he-IL" baseline="0" dirty="0"/>
              <a:t>התמונות כאן לצורכי הסברה ולימוד בלבד.</a:t>
            </a:r>
            <a:endParaRPr lang="he-IL" dirty="0"/>
          </a:p>
          <a:p>
            <a:endParaRPr lang="en-US" dirty="0"/>
          </a:p>
        </p:txBody>
      </p:sp>
      <p:sp>
        <p:nvSpPr>
          <p:cNvPr id="4" name="Slide Number Placeholder 3"/>
          <p:cNvSpPr>
            <a:spLocks noGrp="1"/>
          </p:cNvSpPr>
          <p:nvPr>
            <p:ph type="sldNum" sz="quarter" idx="10"/>
          </p:nvPr>
        </p:nvSpPr>
        <p:spPr/>
        <p:txBody>
          <a:bodyPr/>
          <a:lstStyle/>
          <a:p>
            <a:fld id="{5EE9DE16-6B87-4F18-9A37-E6F352C947DB}" type="slidenum">
              <a:rPr lang="he-IL" smtClean="0"/>
              <a:t>29</a:t>
            </a:fld>
            <a:endParaRPr lang="he-IL"/>
          </a:p>
        </p:txBody>
      </p:sp>
    </p:spTree>
    <p:extLst>
      <p:ext uri="{BB962C8B-B14F-4D97-AF65-F5344CB8AC3E}">
        <p14:creationId xmlns:p14="http://schemas.microsoft.com/office/powerpoint/2010/main" val="26688040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e-IL" dirty="0"/>
              <a:t>נלקח</a:t>
            </a:r>
            <a:r>
              <a:rPr lang="he-IL" baseline="0" dirty="0"/>
              <a:t> מההרצאות של </a:t>
            </a:r>
            <a:r>
              <a:rPr lang="en-US" baseline="0" dirty="0"/>
              <a:t>Andrew Ng</a:t>
            </a:r>
            <a:r>
              <a:rPr lang="he-IL" baseline="0" dirty="0"/>
              <a:t> כל הזכויות שמורות והקרדיט לו, אין להעתיק או להפיץ.</a:t>
            </a:r>
          </a:p>
          <a:p>
            <a:r>
              <a:rPr lang="he-IL" baseline="0" dirty="0"/>
              <a:t>התמונות כאן לצורכי הסברה ולימוד בלבד.</a:t>
            </a:r>
            <a:endParaRPr lang="he-IL" dirty="0"/>
          </a:p>
          <a:p>
            <a:endParaRPr lang="en-US" dirty="0"/>
          </a:p>
        </p:txBody>
      </p:sp>
      <p:sp>
        <p:nvSpPr>
          <p:cNvPr id="4" name="Slide Number Placeholder 3"/>
          <p:cNvSpPr>
            <a:spLocks noGrp="1"/>
          </p:cNvSpPr>
          <p:nvPr>
            <p:ph type="sldNum" sz="quarter" idx="10"/>
          </p:nvPr>
        </p:nvSpPr>
        <p:spPr/>
        <p:txBody>
          <a:bodyPr/>
          <a:lstStyle/>
          <a:p>
            <a:fld id="{5EE9DE16-6B87-4F18-9A37-E6F352C947DB}" type="slidenum">
              <a:rPr lang="he-IL" smtClean="0"/>
              <a:t>30</a:t>
            </a:fld>
            <a:endParaRPr lang="he-IL"/>
          </a:p>
        </p:txBody>
      </p:sp>
    </p:spTree>
    <p:extLst>
      <p:ext uri="{BB962C8B-B14F-4D97-AF65-F5344CB8AC3E}">
        <p14:creationId xmlns:p14="http://schemas.microsoft.com/office/powerpoint/2010/main" val="54448368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e-IL" dirty="0"/>
              <a:t>נלקח</a:t>
            </a:r>
            <a:r>
              <a:rPr lang="he-IL" baseline="0" dirty="0"/>
              <a:t> מההרצאות של </a:t>
            </a:r>
            <a:r>
              <a:rPr lang="en-US" baseline="0" dirty="0"/>
              <a:t>Andrew Ng</a:t>
            </a:r>
            <a:r>
              <a:rPr lang="he-IL" baseline="0" dirty="0"/>
              <a:t> כל הזכויות שמורות והקרדיט לו, אין להעתיק או להפיץ.</a:t>
            </a:r>
          </a:p>
          <a:p>
            <a:r>
              <a:rPr lang="he-IL" baseline="0" dirty="0"/>
              <a:t>התמונות כאן לצורכי הסברה ולימוד בלבד.</a:t>
            </a:r>
            <a:endParaRPr lang="he-IL" dirty="0"/>
          </a:p>
          <a:p>
            <a:endParaRPr lang="en-US" dirty="0"/>
          </a:p>
        </p:txBody>
      </p:sp>
      <p:sp>
        <p:nvSpPr>
          <p:cNvPr id="4" name="Slide Number Placeholder 3"/>
          <p:cNvSpPr>
            <a:spLocks noGrp="1"/>
          </p:cNvSpPr>
          <p:nvPr>
            <p:ph type="sldNum" sz="quarter" idx="10"/>
          </p:nvPr>
        </p:nvSpPr>
        <p:spPr/>
        <p:txBody>
          <a:bodyPr/>
          <a:lstStyle/>
          <a:p>
            <a:fld id="{5EE9DE16-6B87-4F18-9A37-E6F352C947DB}" type="slidenum">
              <a:rPr lang="he-IL" smtClean="0"/>
              <a:t>31</a:t>
            </a:fld>
            <a:endParaRPr lang="he-IL"/>
          </a:p>
        </p:txBody>
      </p:sp>
    </p:spTree>
    <p:extLst>
      <p:ext uri="{BB962C8B-B14F-4D97-AF65-F5344CB8AC3E}">
        <p14:creationId xmlns:p14="http://schemas.microsoft.com/office/powerpoint/2010/main" val="215402728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pt-BR" sz="1200" b="0" i="0" kern="1200" dirty="0">
                <a:solidFill>
                  <a:schemeClr val="tx1"/>
                </a:solidFill>
                <a:effectLst/>
                <a:latin typeface="+mn-lt"/>
                <a:ea typeface="+mn-ea"/>
                <a:cs typeface="+mn-cs"/>
              </a:rPr>
              <a:t/>
            </a:r>
            <a:br>
              <a:rPr lang="pt-BR" sz="1200" b="0" i="0" kern="1200" dirty="0">
                <a:solidFill>
                  <a:schemeClr val="tx1"/>
                </a:solidFill>
                <a:effectLst/>
                <a:latin typeface="+mn-lt"/>
                <a:ea typeface="+mn-ea"/>
                <a:cs typeface="+mn-cs"/>
              </a:rPr>
            </a:br>
            <a:r>
              <a:rPr lang="pt-BR" sz="1200" b="0" i="0" kern="1200" dirty="0">
                <a:solidFill>
                  <a:schemeClr val="tx1"/>
                </a:solidFill>
                <a:effectLst/>
                <a:latin typeface="+mn-lt"/>
                <a:ea typeface="+mn-ea"/>
                <a:cs typeface="+mn-cs"/>
              </a:rPr>
              <a:t>=√(R1−R2)2+(G1−G2)2+(B1−B2)2</a:t>
            </a:r>
            <a:endParaRPr lang="en-US" dirty="0"/>
          </a:p>
        </p:txBody>
      </p:sp>
      <p:sp>
        <p:nvSpPr>
          <p:cNvPr id="4" name="מציין מיקום של מספר שקופית 3"/>
          <p:cNvSpPr>
            <a:spLocks noGrp="1"/>
          </p:cNvSpPr>
          <p:nvPr>
            <p:ph type="sldNum" sz="quarter" idx="10"/>
          </p:nvPr>
        </p:nvSpPr>
        <p:spPr/>
        <p:txBody>
          <a:bodyPr/>
          <a:lstStyle/>
          <a:p>
            <a:fld id="{5EE9DE16-6B87-4F18-9A37-E6F352C947DB}" type="slidenum">
              <a:rPr lang="he-IL" smtClean="0"/>
              <a:t>40</a:t>
            </a:fld>
            <a:endParaRPr lang="he-IL"/>
          </a:p>
        </p:txBody>
      </p:sp>
    </p:spTree>
    <p:extLst>
      <p:ext uri="{BB962C8B-B14F-4D97-AF65-F5344CB8AC3E}">
        <p14:creationId xmlns:p14="http://schemas.microsoft.com/office/powerpoint/2010/main" val="269505044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en-US" dirty="0"/>
          </a:p>
        </p:txBody>
      </p:sp>
      <p:sp>
        <p:nvSpPr>
          <p:cNvPr id="4" name="מציין מיקום של מספר שקופית 3"/>
          <p:cNvSpPr>
            <a:spLocks noGrp="1"/>
          </p:cNvSpPr>
          <p:nvPr>
            <p:ph type="sldNum" sz="quarter" idx="10"/>
          </p:nvPr>
        </p:nvSpPr>
        <p:spPr/>
        <p:txBody>
          <a:bodyPr/>
          <a:lstStyle/>
          <a:p>
            <a:fld id="{5EE9DE16-6B87-4F18-9A37-E6F352C947DB}" type="slidenum">
              <a:rPr lang="he-IL" smtClean="0"/>
              <a:t>41</a:t>
            </a:fld>
            <a:endParaRPr lang="he-IL"/>
          </a:p>
        </p:txBody>
      </p:sp>
    </p:spTree>
    <p:extLst>
      <p:ext uri="{BB962C8B-B14F-4D97-AF65-F5344CB8AC3E}">
        <p14:creationId xmlns:p14="http://schemas.microsoft.com/office/powerpoint/2010/main" val="47205872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en-US" dirty="0"/>
          </a:p>
        </p:txBody>
      </p:sp>
      <p:sp>
        <p:nvSpPr>
          <p:cNvPr id="4" name="מציין מיקום של מספר שקופית 3"/>
          <p:cNvSpPr>
            <a:spLocks noGrp="1"/>
          </p:cNvSpPr>
          <p:nvPr>
            <p:ph type="sldNum" sz="quarter" idx="10"/>
          </p:nvPr>
        </p:nvSpPr>
        <p:spPr/>
        <p:txBody>
          <a:bodyPr/>
          <a:lstStyle/>
          <a:p>
            <a:fld id="{5EE9DE16-6B87-4F18-9A37-E6F352C947DB}" type="slidenum">
              <a:rPr lang="he-IL" smtClean="0"/>
              <a:t>43</a:t>
            </a:fld>
            <a:endParaRPr lang="he-IL"/>
          </a:p>
        </p:txBody>
      </p:sp>
    </p:spTree>
    <p:extLst>
      <p:ext uri="{BB962C8B-B14F-4D97-AF65-F5344CB8AC3E}">
        <p14:creationId xmlns:p14="http://schemas.microsoft.com/office/powerpoint/2010/main" val="216650850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e-IL" dirty="0" smtClean="0"/>
              <a:t>בשקף זה ישנן תמונות אחת על גבי השנייה</a:t>
            </a:r>
            <a:r>
              <a:rPr lang="he-IL" baseline="0" dirty="0" smtClean="0"/>
              <a:t> שמופיעות ע"י הנפשה זו אחר זו</a:t>
            </a:r>
            <a:endParaRPr lang="en-US" dirty="0"/>
          </a:p>
        </p:txBody>
      </p:sp>
      <p:sp>
        <p:nvSpPr>
          <p:cNvPr id="4" name="Slide Number Placeholder 3"/>
          <p:cNvSpPr>
            <a:spLocks noGrp="1"/>
          </p:cNvSpPr>
          <p:nvPr>
            <p:ph type="sldNum" sz="quarter" idx="10"/>
          </p:nvPr>
        </p:nvSpPr>
        <p:spPr/>
        <p:txBody>
          <a:bodyPr/>
          <a:lstStyle/>
          <a:p>
            <a:fld id="{5EE9DE16-6B87-4F18-9A37-E6F352C947DB}" type="slidenum">
              <a:rPr lang="he-IL" smtClean="0"/>
              <a:t>44</a:t>
            </a:fld>
            <a:endParaRPr lang="he-IL"/>
          </a:p>
        </p:txBody>
      </p:sp>
    </p:spTree>
    <p:extLst>
      <p:ext uri="{BB962C8B-B14F-4D97-AF65-F5344CB8AC3E}">
        <p14:creationId xmlns:p14="http://schemas.microsoft.com/office/powerpoint/2010/main" val="7470229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r>
              <a:rPr lang="en-US" dirty="0"/>
              <a:t>Feed-Forward: every neuron</a:t>
            </a:r>
            <a:r>
              <a:rPr lang="en-US" baseline="0" dirty="0"/>
              <a:t> in the hidden layers is connected to each other.</a:t>
            </a:r>
          </a:p>
          <a:p>
            <a:pPr algn="l" rtl="0"/>
            <a:r>
              <a:rPr lang="en-US" baseline="0" dirty="0"/>
              <a:t>Weighted sum.</a:t>
            </a:r>
            <a:endParaRPr lang="he-IL" dirty="0"/>
          </a:p>
        </p:txBody>
      </p:sp>
      <p:sp>
        <p:nvSpPr>
          <p:cNvPr id="4" name="Slide Number Placeholder 3"/>
          <p:cNvSpPr>
            <a:spLocks noGrp="1"/>
          </p:cNvSpPr>
          <p:nvPr>
            <p:ph type="sldNum" sz="quarter" idx="10"/>
          </p:nvPr>
        </p:nvSpPr>
        <p:spPr/>
        <p:txBody>
          <a:bodyPr/>
          <a:lstStyle/>
          <a:p>
            <a:fld id="{ECE0E8A3-981D-487C-A4FD-9CBF5B10C2F2}" type="slidenum">
              <a:rPr lang="he-IL" smtClean="0"/>
              <a:pPr/>
              <a:t>7</a:t>
            </a:fld>
            <a:endParaRPr lang="he-IL"/>
          </a:p>
        </p:txBody>
      </p:sp>
    </p:spTree>
    <p:extLst>
      <p:ext uri="{BB962C8B-B14F-4D97-AF65-F5344CB8AC3E}">
        <p14:creationId xmlns:p14="http://schemas.microsoft.com/office/powerpoint/2010/main" val="21728953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en-US" dirty="0"/>
          </a:p>
        </p:txBody>
      </p:sp>
      <p:sp>
        <p:nvSpPr>
          <p:cNvPr id="4" name="מציין מיקום של מספר שקופית 3"/>
          <p:cNvSpPr>
            <a:spLocks noGrp="1"/>
          </p:cNvSpPr>
          <p:nvPr>
            <p:ph type="sldNum" sz="quarter" idx="10"/>
          </p:nvPr>
        </p:nvSpPr>
        <p:spPr/>
        <p:txBody>
          <a:bodyPr/>
          <a:lstStyle/>
          <a:p>
            <a:fld id="{5EE9DE16-6B87-4F18-9A37-E6F352C947DB}" type="slidenum">
              <a:rPr lang="he-IL" smtClean="0"/>
              <a:t>49</a:t>
            </a:fld>
            <a:endParaRPr lang="he-IL"/>
          </a:p>
        </p:txBody>
      </p:sp>
    </p:spTree>
    <p:extLst>
      <p:ext uri="{BB962C8B-B14F-4D97-AF65-F5344CB8AC3E}">
        <p14:creationId xmlns:p14="http://schemas.microsoft.com/office/powerpoint/2010/main" val="114382988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en-US" dirty="0"/>
          </a:p>
        </p:txBody>
      </p:sp>
      <p:sp>
        <p:nvSpPr>
          <p:cNvPr id="4" name="מציין מיקום של מספר שקופית 3"/>
          <p:cNvSpPr>
            <a:spLocks noGrp="1"/>
          </p:cNvSpPr>
          <p:nvPr>
            <p:ph type="sldNum" sz="quarter" idx="10"/>
          </p:nvPr>
        </p:nvSpPr>
        <p:spPr/>
        <p:txBody>
          <a:bodyPr/>
          <a:lstStyle/>
          <a:p>
            <a:fld id="{5EE9DE16-6B87-4F18-9A37-E6F352C947DB}" type="slidenum">
              <a:rPr lang="he-IL" smtClean="0"/>
              <a:t>50</a:t>
            </a:fld>
            <a:endParaRPr lang="he-IL"/>
          </a:p>
        </p:txBody>
      </p:sp>
    </p:spTree>
    <p:extLst>
      <p:ext uri="{BB962C8B-B14F-4D97-AF65-F5344CB8AC3E}">
        <p14:creationId xmlns:p14="http://schemas.microsoft.com/office/powerpoint/2010/main" val="250053006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en-US" dirty="0"/>
          </a:p>
        </p:txBody>
      </p:sp>
      <p:sp>
        <p:nvSpPr>
          <p:cNvPr id="4" name="מציין מיקום של מספר שקופית 3"/>
          <p:cNvSpPr>
            <a:spLocks noGrp="1"/>
          </p:cNvSpPr>
          <p:nvPr>
            <p:ph type="sldNum" sz="quarter" idx="10"/>
          </p:nvPr>
        </p:nvSpPr>
        <p:spPr/>
        <p:txBody>
          <a:bodyPr/>
          <a:lstStyle/>
          <a:p>
            <a:fld id="{5EE9DE16-6B87-4F18-9A37-E6F352C947DB}" type="slidenum">
              <a:rPr lang="he-IL" smtClean="0"/>
              <a:t>51</a:t>
            </a:fld>
            <a:endParaRPr lang="he-IL"/>
          </a:p>
        </p:txBody>
      </p:sp>
    </p:spTree>
    <p:extLst>
      <p:ext uri="{BB962C8B-B14F-4D97-AF65-F5344CB8AC3E}">
        <p14:creationId xmlns:p14="http://schemas.microsoft.com/office/powerpoint/2010/main" val="250053006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en-US" dirty="0"/>
          </a:p>
        </p:txBody>
      </p:sp>
      <p:sp>
        <p:nvSpPr>
          <p:cNvPr id="4" name="מציין מיקום של מספר שקופית 3"/>
          <p:cNvSpPr>
            <a:spLocks noGrp="1"/>
          </p:cNvSpPr>
          <p:nvPr>
            <p:ph type="sldNum" sz="quarter" idx="10"/>
          </p:nvPr>
        </p:nvSpPr>
        <p:spPr/>
        <p:txBody>
          <a:bodyPr/>
          <a:lstStyle/>
          <a:p>
            <a:fld id="{5EE9DE16-6B87-4F18-9A37-E6F352C947DB}" type="slidenum">
              <a:rPr lang="he-IL" smtClean="0"/>
              <a:t>52</a:t>
            </a:fld>
            <a:endParaRPr lang="he-IL"/>
          </a:p>
        </p:txBody>
      </p:sp>
    </p:spTree>
    <p:extLst>
      <p:ext uri="{BB962C8B-B14F-4D97-AF65-F5344CB8AC3E}">
        <p14:creationId xmlns:p14="http://schemas.microsoft.com/office/powerpoint/2010/main" val="18418411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e-IL" dirty="0"/>
          </a:p>
        </p:txBody>
      </p:sp>
      <p:sp>
        <p:nvSpPr>
          <p:cNvPr id="4" name="Slide Number Placeholder 3"/>
          <p:cNvSpPr>
            <a:spLocks noGrp="1"/>
          </p:cNvSpPr>
          <p:nvPr>
            <p:ph type="sldNum" sz="quarter" idx="10"/>
          </p:nvPr>
        </p:nvSpPr>
        <p:spPr/>
        <p:txBody>
          <a:bodyPr/>
          <a:lstStyle/>
          <a:p>
            <a:fld id="{5EE9DE16-6B87-4F18-9A37-E6F352C947DB}" type="slidenum">
              <a:rPr lang="he-IL" smtClean="0"/>
              <a:t>8</a:t>
            </a:fld>
            <a:endParaRPr lang="he-IL"/>
          </a:p>
        </p:txBody>
      </p:sp>
    </p:spTree>
    <p:extLst>
      <p:ext uri="{BB962C8B-B14F-4D97-AF65-F5344CB8AC3E}">
        <p14:creationId xmlns:p14="http://schemas.microsoft.com/office/powerpoint/2010/main" val="5496601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e-IL" dirty="0"/>
              <a:t>האדום- מה שהתקבל לנויריון הראשון מהתצפית הראשונה</a:t>
            </a:r>
          </a:p>
          <a:p>
            <a:r>
              <a:rPr lang="he-IL" dirty="0"/>
              <a:t>הירוק- מה שהתקבל לנויריון השני מהתצפית הראשונה</a:t>
            </a:r>
          </a:p>
          <a:p>
            <a:r>
              <a:rPr lang="he-IL" dirty="0"/>
              <a:t>אם נסתכל על העמודה ה-</a:t>
            </a:r>
            <a:r>
              <a:rPr lang="en-US" dirty="0"/>
              <a:t>i </a:t>
            </a:r>
            <a:r>
              <a:rPr lang="he-IL" dirty="0"/>
              <a:t> מייצג את כל התוצאות שהתקבלו לנוירון ה-</a:t>
            </a:r>
            <a:r>
              <a:rPr lang="en-US" dirty="0"/>
              <a:t>i </a:t>
            </a:r>
            <a:r>
              <a:rPr lang="he-IL" dirty="0"/>
              <a:t> עבור כל התצפיות</a:t>
            </a:r>
          </a:p>
          <a:p>
            <a:r>
              <a:rPr lang="he-IL" dirty="0"/>
              <a:t>אם נסתכל על השורה – כל התוצאות לכל הנוירונים בשכבה עבור תצפית בודדת</a:t>
            </a:r>
          </a:p>
        </p:txBody>
      </p:sp>
      <p:sp>
        <p:nvSpPr>
          <p:cNvPr id="4" name="Slide Number Placeholder 3"/>
          <p:cNvSpPr>
            <a:spLocks noGrp="1"/>
          </p:cNvSpPr>
          <p:nvPr>
            <p:ph type="sldNum" sz="quarter" idx="10"/>
          </p:nvPr>
        </p:nvSpPr>
        <p:spPr/>
        <p:txBody>
          <a:bodyPr/>
          <a:lstStyle/>
          <a:p>
            <a:fld id="{ECE0E8A3-981D-487C-A4FD-9CBF5B10C2F2}" type="slidenum">
              <a:rPr lang="he-IL" smtClean="0"/>
              <a:pPr/>
              <a:t>9</a:t>
            </a:fld>
            <a:endParaRPr lang="he-IL"/>
          </a:p>
        </p:txBody>
      </p:sp>
    </p:spTree>
    <p:extLst>
      <p:ext uri="{BB962C8B-B14F-4D97-AF65-F5344CB8AC3E}">
        <p14:creationId xmlns:p14="http://schemas.microsoft.com/office/powerpoint/2010/main" val="30590757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e-IL" dirty="0"/>
          </a:p>
        </p:txBody>
      </p:sp>
      <p:sp>
        <p:nvSpPr>
          <p:cNvPr id="4" name="Slide Number Placeholder 3"/>
          <p:cNvSpPr>
            <a:spLocks noGrp="1"/>
          </p:cNvSpPr>
          <p:nvPr>
            <p:ph type="sldNum" sz="quarter" idx="10"/>
          </p:nvPr>
        </p:nvSpPr>
        <p:spPr/>
        <p:txBody>
          <a:bodyPr/>
          <a:lstStyle/>
          <a:p>
            <a:fld id="{ECE0E8A3-981D-487C-A4FD-9CBF5B10C2F2}" type="slidenum">
              <a:rPr lang="he-IL" smtClean="0"/>
              <a:pPr/>
              <a:t>10</a:t>
            </a:fld>
            <a:endParaRPr lang="he-IL"/>
          </a:p>
        </p:txBody>
      </p:sp>
    </p:spTree>
    <p:extLst>
      <p:ext uri="{BB962C8B-B14F-4D97-AF65-F5344CB8AC3E}">
        <p14:creationId xmlns:p14="http://schemas.microsoft.com/office/powerpoint/2010/main" val="34816506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e-IL" dirty="0"/>
          </a:p>
        </p:txBody>
      </p:sp>
      <p:sp>
        <p:nvSpPr>
          <p:cNvPr id="4" name="Slide Number Placeholder 3"/>
          <p:cNvSpPr>
            <a:spLocks noGrp="1"/>
          </p:cNvSpPr>
          <p:nvPr>
            <p:ph type="sldNum" sz="quarter" idx="10"/>
          </p:nvPr>
        </p:nvSpPr>
        <p:spPr/>
        <p:txBody>
          <a:bodyPr/>
          <a:lstStyle/>
          <a:p>
            <a:fld id="{ECE0E8A3-981D-487C-A4FD-9CBF5B10C2F2}" type="slidenum">
              <a:rPr lang="he-IL" smtClean="0"/>
              <a:pPr/>
              <a:t>11</a:t>
            </a:fld>
            <a:endParaRPr lang="he-IL"/>
          </a:p>
        </p:txBody>
      </p:sp>
    </p:spTree>
    <p:extLst>
      <p:ext uri="{BB962C8B-B14F-4D97-AF65-F5344CB8AC3E}">
        <p14:creationId xmlns:p14="http://schemas.microsoft.com/office/powerpoint/2010/main" val="31406405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e-IL" dirty="0"/>
              <a:t>-צירי</a:t>
            </a:r>
            <a:r>
              <a:rPr lang="he-IL" baseline="0" dirty="0"/>
              <a:t> המרחב (שבו נמצא משטח הטעות) הם ה</a:t>
            </a:r>
            <a:r>
              <a:rPr lang="he-IL" dirty="0"/>
              <a:t>משקולות</a:t>
            </a:r>
            <a:r>
              <a:rPr lang="he-IL" baseline="0" dirty="0"/>
              <a:t> שבמודל + הטעות/שגיאה.     </a:t>
            </a:r>
            <a:r>
              <a:rPr lang="en-US" baseline="0" dirty="0"/>
              <a:t>J(w1, w2)</a:t>
            </a:r>
            <a:endParaRPr lang="he-IL" dirty="0"/>
          </a:p>
          <a:p>
            <a:r>
              <a:rPr lang="he-IL" dirty="0"/>
              <a:t>-לכל קונפיגורציה משקולות</a:t>
            </a:r>
            <a:r>
              <a:rPr lang="he-IL" baseline="0" dirty="0"/>
              <a:t> אפשרית הטעות ניתנת לייצוג כמשטח במרחב העבודה.</a:t>
            </a:r>
          </a:p>
          <a:p>
            <a:pPr marL="0" marR="0" indent="0" algn="r" defTabSz="914400" rtl="1" eaLnBrk="1" fontAlgn="auto" latinLnBrk="0" hangingPunct="1">
              <a:lnSpc>
                <a:spcPct val="100000"/>
              </a:lnSpc>
              <a:spcBef>
                <a:spcPts val="0"/>
              </a:spcBef>
              <a:spcAft>
                <a:spcPts val="0"/>
              </a:spcAft>
              <a:buClrTx/>
              <a:buSzTx/>
              <a:buFontTx/>
              <a:buNone/>
              <a:tabLst/>
              <a:defRPr/>
            </a:pPr>
            <a:r>
              <a:rPr lang="he-IL" dirty="0"/>
              <a:t>-בגלל ששיטת השגיאה היא ריבועית, משטח השגיאות האפשריות במרחב יהיה בוודאות קמור ולכן נוכל בעזרת </a:t>
            </a:r>
            <a:r>
              <a:rPr lang="he-IL" dirty="0" err="1"/>
              <a:t>הגרדיאנט</a:t>
            </a:r>
            <a:r>
              <a:rPr lang="he-IL" baseline="0" dirty="0"/>
              <a:t> להגיע למינימום המוחלט(</a:t>
            </a:r>
            <a:r>
              <a:rPr lang="en-US" baseline="0" dirty="0"/>
              <a:t>gradient descent</a:t>
            </a:r>
            <a:r>
              <a:rPr lang="he-IL" baseline="0" dirty="0"/>
              <a:t>).</a:t>
            </a:r>
          </a:p>
          <a:p>
            <a:pPr marL="0" marR="0" indent="0" algn="r" defTabSz="914400" rtl="1" eaLnBrk="1" fontAlgn="auto" latinLnBrk="0" hangingPunct="1">
              <a:lnSpc>
                <a:spcPct val="100000"/>
              </a:lnSpc>
              <a:spcBef>
                <a:spcPts val="0"/>
              </a:spcBef>
              <a:spcAft>
                <a:spcPts val="0"/>
              </a:spcAft>
              <a:buClrTx/>
              <a:buSzTx/>
              <a:buFontTx/>
              <a:buNone/>
              <a:tabLst/>
              <a:defRPr/>
            </a:pPr>
            <a:endParaRPr lang="he-IL" baseline="0" dirty="0"/>
          </a:p>
          <a:p>
            <a:pPr marL="0" marR="0" indent="0" algn="r" defTabSz="914400" rtl="1" eaLnBrk="1" fontAlgn="auto" latinLnBrk="0" hangingPunct="1">
              <a:lnSpc>
                <a:spcPct val="100000"/>
              </a:lnSpc>
              <a:spcBef>
                <a:spcPts val="0"/>
              </a:spcBef>
              <a:spcAft>
                <a:spcPts val="0"/>
              </a:spcAft>
              <a:buClrTx/>
              <a:buSzTx/>
              <a:buFontTx/>
              <a:buNone/>
              <a:tabLst/>
              <a:defRPr/>
            </a:pPr>
            <a:r>
              <a:rPr lang="en-US" baseline="0" dirty="0"/>
              <a:t>Back Propagation</a:t>
            </a:r>
          </a:p>
          <a:p>
            <a:pPr marL="0" marR="0" indent="0" algn="r" defTabSz="914400" rtl="1" eaLnBrk="1" fontAlgn="auto" latinLnBrk="0" hangingPunct="1">
              <a:lnSpc>
                <a:spcPct val="100000"/>
              </a:lnSpc>
              <a:spcBef>
                <a:spcPts val="0"/>
              </a:spcBef>
              <a:spcAft>
                <a:spcPts val="0"/>
              </a:spcAft>
              <a:buClrTx/>
              <a:buSzTx/>
              <a:buFontTx/>
              <a:buNone/>
              <a:tabLst/>
              <a:defRPr/>
            </a:pPr>
            <a:r>
              <a:rPr lang="he-IL" dirty="0" err="1"/>
              <a:t>נוסחאת</a:t>
            </a:r>
            <a:r>
              <a:rPr lang="he-IL" dirty="0"/>
              <a:t> חישוב השגיאה מתבססת</a:t>
            </a:r>
            <a:r>
              <a:rPr lang="he-IL" baseline="0" dirty="0"/>
              <a:t> על הערך הרצוי(</a:t>
            </a:r>
            <a:r>
              <a:rPr lang="en-US" baseline="0" dirty="0"/>
              <a:t>Y</a:t>
            </a:r>
            <a:r>
              <a:rPr lang="he-IL" baseline="0" dirty="0"/>
              <a:t>) ועל הערך שהתקבל בפועל ע"י המודל( </a:t>
            </a:r>
            <a:r>
              <a:rPr lang="en-US" baseline="0" dirty="0"/>
              <a:t>Y</a:t>
            </a:r>
            <a:r>
              <a:rPr lang="he-IL" baseline="0" dirty="0"/>
              <a:t> כובע).</a:t>
            </a:r>
          </a:p>
          <a:p>
            <a:pPr marL="0" marR="0" indent="0" algn="r" defTabSz="914400" rtl="1" eaLnBrk="1" fontAlgn="auto" latinLnBrk="0" hangingPunct="1">
              <a:lnSpc>
                <a:spcPct val="100000"/>
              </a:lnSpc>
              <a:spcBef>
                <a:spcPts val="0"/>
              </a:spcBef>
              <a:spcAft>
                <a:spcPts val="0"/>
              </a:spcAft>
              <a:buClrTx/>
              <a:buSzTx/>
              <a:buFontTx/>
              <a:buNone/>
              <a:tabLst/>
              <a:defRPr/>
            </a:pPr>
            <a:r>
              <a:rPr lang="he-IL" baseline="0" dirty="0"/>
              <a:t>מאחר ואנו יודעים את הערך הרצוי רק עבור שכבת הפלט, נעדכן תחילה את המשקולות בשכבה האחרונה ובאופן </a:t>
            </a:r>
            <a:r>
              <a:rPr lang="he-IL" baseline="0" dirty="0" err="1"/>
              <a:t>איטרטיבי</a:t>
            </a:r>
            <a:r>
              <a:rPr lang="he-IL" baseline="0" dirty="0"/>
              <a:t> נחלחל אחורה לשכבות הקודמות.</a:t>
            </a:r>
            <a:endParaRPr lang="he-IL" dirty="0"/>
          </a:p>
          <a:p>
            <a:endParaRPr lang="he-IL" dirty="0"/>
          </a:p>
        </p:txBody>
      </p:sp>
      <p:sp>
        <p:nvSpPr>
          <p:cNvPr id="4" name="Slide Number Placeholder 3"/>
          <p:cNvSpPr>
            <a:spLocks noGrp="1"/>
          </p:cNvSpPr>
          <p:nvPr>
            <p:ph type="sldNum" sz="quarter" idx="10"/>
          </p:nvPr>
        </p:nvSpPr>
        <p:spPr/>
        <p:txBody>
          <a:bodyPr/>
          <a:lstStyle/>
          <a:p>
            <a:fld id="{5EE9DE16-6B87-4F18-9A37-E6F352C947DB}" type="slidenum">
              <a:rPr lang="he-IL" smtClean="0"/>
              <a:t>12</a:t>
            </a:fld>
            <a:endParaRPr lang="he-IL"/>
          </a:p>
        </p:txBody>
      </p:sp>
    </p:spTree>
    <p:extLst>
      <p:ext uri="{BB962C8B-B14F-4D97-AF65-F5344CB8AC3E}">
        <p14:creationId xmlns:p14="http://schemas.microsoft.com/office/powerpoint/2010/main" val="38524547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e-IL" dirty="0"/>
          </a:p>
        </p:txBody>
      </p:sp>
      <p:sp>
        <p:nvSpPr>
          <p:cNvPr id="4" name="Slide Number Placeholder 3"/>
          <p:cNvSpPr>
            <a:spLocks noGrp="1"/>
          </p:cNvSpPr>
          <p:nvPr>
            <p:ph type="sldNum" sz="quarter" idx="10"/>
          </p:nvPr>
        </p:nvSpPr>
        <p:spPr/>
        <p:txBody>
          <a:bodyPr/>
          <a:lstStyle/>
          <a:p>
            <a:fld id="{5EE9DE16-6B87-4F18-9A37-E6F352C947DB}" type="slidenum">
              <a:rPr lang="he-IL" smtClean="0"/>
              <a:t>13</a:t>
            </a:fld>
            <a:endParaRPr lang="he-IL"/>
          </a:p>
        </p:txBody>
      </p:sp>
    </p:spTree>
    <p:extLst>
      <p:ext uri="{BB962C8B-B14F-4D97-AF65-F5344CB8AC3E}">
        <p14:creationId xmlns:p14="http://schemas.microsoft.com/office/powerpoint/2010/main" val="19564210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he-IL"/>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he-IL"/>
          </a:p>
        </p:txBody>
      </p:sp>
      <p:sp>
        <p:nvSpPr>
          <p:cNvPr id="4" name="Date Placeholder 3"/>
          <p:cNvSpPr>
            <a:spLocks noGrp="1"/>
          </p:cNvSpPr>
          <p:nvPr>
            <p:ph type="dt" sz="half" idx="10"/>
          </p:nvPr>
        </p:nvSpPr>
        <p:spPr/>
        <p:txBody>
          <a:bodyPr/>
          <a:lstStyle/>
          <a:p>
            <a:fld id="{698BB365-9179-4B85-8938-76265A9B9288}" type="datetimeFigureOut">
              <a:rPr lang="he-IL" smtClean="0"/>
              <a:t>י"ב/טבת/תשע"ח</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F67F4DA7-DB30-4A87-BF0C-04D4462C1343}" type="slidenum">
              <a:rPr lang="he-IL" smtClean="0"/>
              <a:t>‹#›</a:t>
            </a:fld>
            <a:endParaRPr lang="he-IL"/>
          </a:p>
        </p:txBody>
      </p:sp>
    </p:spTree>
    <p:extLst>
      <p:ext uri="{BB962C8B-B14F-4D97-AF65-F5344CB8AC3E}">
        <p14:creationId xmlns:p14="http://schemas.microsoft.com/office/powerpoint/2010/main" val="14105722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he-IL"/>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p:cNvSpPr>
            <a:spLocks noGrp="1"/>
          </p:cNvSpPr>
          <p:nvPr>
            <p:ph type="dt" sz="half" idx="10"/>
          </p:nvPr>
        </p:nvSpPr>
        <p:spPr/>
        <p:txBody>
          <a:bodyPr/>
          <a:lstStyle/>
          <a:p>
            <a:fld id="{698BB365-9179-4B85-8938-76265A9B9288}" type="datetimeFigureOut">
              <a:rPr lang="he-IL" smtClean="0"/>
              <a:t>י"ב/טבת/תשע"ח</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F67F4DA7-DB30-4A87-BF0C-04D4462C1343}" type="slidenum">
              <a:rPr lang="he-IL" smtClean="0"/>
              <a:t>‹#›</a:t>
            </a:fld>
            <a:endParaRPr lang="he-IL"/>
          </a:p>
        </p:txBody>
      </p:sp>
    </p:spTree>
    <p:extLst>
      <p:ext uri="{BB962C8B-B14F-4D97-AF65-F5344CB8AC3E}">
        <p14:creationId xmlns:p14="http://schemas.microsoft.com/office/powerpoint/2010/main" val="15104902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he-IL"/>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p:cNvSpPr>
            <a:spLocks noGrp="1"/>
          </p:cNvSpPr>
          <p:nvPr>
            <p:ph type="dt" sz="half" idx="10"/>
          </p:nvPr>
        </p:nvSpPr>
        <p:spPr/>
        <p:txBody>
          <a:bodyPr/>
          <a:lstStyle/>
          <a:p>
            <a:fld id="{698BB365-9179-4B85-8938-76265A9B9288}" type="datetimeFigureOut">
              <a:rPr lang="he-IL" smtClean="0"/>
              <a:t>י"ב/טבת/תשע"ח</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F67F4DA7-DB30-4A87-BF0C-04D4462C1343}" type="slidenum">
              <a:rPr lang="he-IL" smtClean="0"/>
              <a:t>‹#›</a:t>
            </a:fld>
            <a:endParaRPr lang="he-IL"/>
          </a:p>
        </p:txBody>
      </p:sp>
    </p:spTree>
    <p:extLst>
      <p:ext uri="{BB962C8B-B14F-4D97-AF65-F5344CB8AC3E}">
        <p14:creationId xmlns:p14="http://schemas.microsoft.com/office/powerpoint/2010/main" val="13372248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he-IL"/>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p:cNvSpPr>
            <a:spLocks noGrp="1"/>
          </p:cNvSpPr>
          <p:nvPr>
            <p:ph type="dt" sz="half" idx="10"/>
          </p:nvPr>
        </p:nvSpPr>
        <p:spPr/>
        <p:txBody>
          <a:bodyPr/>
          <a:lstStyle/>
          <a:p>
            <a:fld id="{698BB365-9179-4B85-8938-76265A9B9288}" type="datetimeFigureOut">
              <a:rPr lang="he-IL" smtClean="0"/>
              <a:t>י"ב/טבת/תשע"ח</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F67F4DA7-DB30-4A87-BF0C-04D4462C1343}" type="slidenum">
              <a:rPr lang="he-IL" smtClean="0"/>
              <a:t>‹#›</a:t>
            </a:fld>
            <a:endParaRPr lang="he-IL"/>
          </a:p>
        </p:txBody>
      </p:sp>
    </p:spTree>
    <p:extLst>
      <p:ext uri="{BB962C8B-B14F-4D97-AF65-F5344CB8AC3E}">
        <p14:creationId xmlns:p14="http://schemas.microsoft.com/office/powerpoint/2010/main" val="31767794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he-IL"/>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98BB365-9179-4B85-8938-76265A9B9288}" type="datetimeFigureOut">
              <a:rPr lang="he-IL" smtClean="0"/>
              <a:t>י"ב/טבת/תשע"ח</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F67F4DA7-DB30-4A87-BF0C-04D4462C1343}" type="slidenum">
              <a:rPr lang="he-IL" smtClean="0"/>
              <a:t>‹#›</a:t>
            </a:fld>
            <a:endParaRPr lang="he-IL"/>
          </a:p>
        </p:txBody>
      </p:sp>
    </p:spTree>
    <p:extLst>
      <p:ext uri="{BB962C8B-B14F-4D97-AF65-F5344CB8AC3E}">
        <p14:creationId xmlns:p14="http://schemas.microsoft.com/office/powerpoint/2010/main" val="40993462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he-IL"/>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5" name="Date Placeholder 4"/>
          <p:cNvSpPr>
            <a:spLocks noGrp="1"/>
          </p:cNvSpPr>
          <p:nvPr>
            <p:ph type="dt" sz="half" idx="10"/>
          </p:nvPr>
        </p:nvSpPr>
        <p:spPr/>
        <p:txBody>
          <a:bodyPr/>
          <a:lstStyle/>
          <a:p>
            <a:fld id="{698BB365-9179-4B85-8938-76265A9B9288}" type="datetimeFigureOut">
              <a:rPr lang="he-IL" smtClean="0"/>
              <a:t>י"ב/טבת/תשע"ח</a:t>
            </a:fld>
            <a:endParaRPr lang="he-IL"/>
          </a:p>
        </p:txBody>
      </p:sp>
      <p:sp>
        <p:nvSpPr>
          <p:cNvPr id="6" name="Footer Placeholder 5"/>
          <p:cNvSpPr>
            <a:spLocks noGrp="1"/>
          </p:cNvSpPr>
          <p:nvPr>
            <p:ph type="ftr" sz="quarter" idx="11"/>
          </p:nvPr>
        </p:nvSpPr>
        <p:spPr/>
        <p:txBody>
          <a:bodyPr/>
          <a:lstStyle/>
          <a:p>
            <a:endParaRPr lang="he-IL"/>
          </a:p>
        </p:txBody>
      </p:sp>
      <p:sp>
        <p:nvSpPr>
          <p:cNvPr id="7" name="Slide Number Placeholder 6"/>
          <p:cNvSpPr>
            <a:spLocks noGrp="1"/>
          </p:cNvSpPr>
          <p:nvPr>
            <p:ph type="sldNum" sz="quarter" idx="12"/>
          </p:nvPr>
        </p:nvSpPr>
        <p:spPr/>
        <p:txBody>
          <a:bodyPr/>
          <a:lstStyle/>
          <a:p>
            <a:fld id="{F67F4DA7-DB30-4A87-BF0C-04D4462C1343}" type="slidenum">
              <a:rPr lang="he-IL" smtClean="0"/>
              <a:t>‹#›</a:t>
            </a:fld>
            <a:endParaRPr lang="he-IL"/>
          </a:p>
        </p:txBody>
      </p:sp>
    </p:spTree>
    <p:extLst>
      <p:ext uri="{BB962C8B-B14F-4D97-AF65-F5344CB8AC3E}">
        <p14:creationId xmlns:p14="http://schemas.microsoft.com/office/powerpoint/2010/main" val="26192940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he-IL"/>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7" name="Date Placeholder 6"/>
          <p:cNvSpPr>
            <a:spLocks noGrp="1"/>
          </p:cNvSpPr>
          <p:nvPr>
            <p:ph type="dt" sz="half" idx="10"/>
          </p:nvPr>
        </p:nvSpPr>
        <p:spPr/>
        <p:txBody>
          <a:bodyPr/>
          <a:lstStyle/>
          <a:p>
            <a:fld id="{698BB365-9179-4B85-8938-76265A9B9288}" type="datetimeFigureOut">
              <a:rPr lang="he-IL" smtClean="0"/>
              <a:t>י"ב/טבת/תשע"ח</a:t>
            </a:fld>
            <a:endParaRPr lang="he-IL"/>
          </a:p>
        </p:txBody>
      </p:sp>
      <p:sp>
        <p:nvSpPr>
          <p:cNvPr id="8" name="Footer Placeholder 7"/>
          <p:cNvSpPr>
            <a:spLocks noGrp="1"/>
          </p:cNvSpPr>
          <p:nvPr>
            <p:ph type="ftr" sz="quarter" idx="11"/>
          </p:nvPr>
        </p:nvSpPr>
        <p:spPr/>
        <p:txBody>
          <a:bodyPr/>
          <a:lstStyle/>
          <a:p>
            <a:endParaRPr lang="he-IL"/>
          </a:p>
        </p:txBody>
      </p:sp>
      <p:sp>
        <p:nvSpPr>
          <p:cNvPr id="9" name="Slide Number Placeholder 8"/>
          <p:cNvSpPr>
            <a:spLocks noGrp="1"/>
          </p:cNvSpPr>
          <p:nvPr>
            <p:ph type="sldNum" sz="quarter" idx="12"/>
          </p:nvPr>
        </p:nvSpPr>
        <p:spPr/>
        <p:txBody>
          <a:bodyPr/>
          <a:lstStyle/>
          <a:p>
            <a:fld id="{F67F4DA7-DB30-4A87-BF0C-04D4462C1343}" type="slidenum">
              <a:rPr lang="he-IL" smtClean="0"/>
              <a:t>‹#›</a:t>
            </a:fld>
            <a:endParaRPr lang="he-IL"/>
          </a:p>
        </p:txBody>
      </p:sp>
    </p:spTree>
    <p:extLst>
      <p:ext uri="{BB962C8B-B14F-4D97-AF65-F5344CB8AC3E}">
        <p14:creationId xmlns:p14="http://schemas.microsoft.com/office/powerpoint/2010/main" val="4273656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he-IL"/>
          </a:p>
        </p:txBody>
      </p:sp>
      <p:sp>
        <p:nvSpPr>
          <p:cNvPr id="3" name="Date Placeholder 2"/>
          <p:cNvSpPr>
            <a:spLocks noGrp="1"/>
          </p:cNvSpPr>
          <p:nvPr>
            <p:ph type="dt" sz="half" idx="10"/>
          </p:nvPr>
        </p:nvSpPr>
        <p:spPr/>
        <p:txBody>
          <a:bodyPr/>
          <a:lstStyle/>
          <a:p>
            <a:fld id="{698BB365-9179-4B85-8938-76265A9B9288}" type="datetimeFigureOut">
              <a:rPr lang="he-IL" smtClean="0"/>
              <a:t>י"ב/טבת/תשע"ח</a:t>
            </a:fld>
            <a:endParaRPr lang="he-IL"/>
          </a:p>
        </p:txBody>
      </p:sp>
      <p:sp>
        <p:nvSpPr>
          <p:cNvPr id="4" name="Footer Placeholder 3"/>
          <p:cNvSpPr>
            <a:spLocks noGrp="1"/>
          </p:cNvSpPr>
          <p:nvPr>
            <p:ph type="ftr" sz="quarter" idx="11"/>
          </p:nvPr>
        </p:nvSpPr>
        <p:spPr/>
        <p:txBody>
          <a:bodyPr/>
          <a:lstStyle/>
          <a:p>
            <a:endParaRPr lang="he-IL"/>
          </a:p>
        </p:txBody>
      </p:sp>
      <p:sp>
        <p:nvSpPr>
          <p:cNvPr id="5" name="Slide Number Placeholder 4"/>
          <p:cNvSpPr>
            <a:spLocks noGrp="1"/>
          </p:cNvSpPr>
          <p:nvPr>
            <p:ph type="sldNum" sz="quarter" idx="12"/>
          </p:nvPr>
        </p:nvSpPr>
        <p:spPr/>
        <p:txBody>
          <a:bodyPr/>
          <a:lstStyle/>
          <a:p>
            <a:fld id="{F67F4DA7-DB30-4A87-BF0C-04D4462C1343}" type="slidenum">
              <a:rPr lang="he-IL" smtClean="0"/>
              <a:t>‹#›</a:t>
            </a:fld>
            <a:endParaRPr lang="he-IL"/>
          </a:p>
        </p:txBody>
      </p:sp>
    </p:spTree>
    <p:extLst>
      <p:ext uri="{BB962C8B-B14F-4D97-AF65-F5344CB8AC3E}">
        <p14:creationId xmlns:p14="http://schemas.microsoft.com/office/powerpoint/2010/main" val="40700110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98BB365-9179-4B85-8938-76265A9B9288}" type="datetimeFigureOut">
              <a:rPr lang="he-IL" smtClean="0"/>
              <a:t>י"ב/טבת/תשע"ח</a:t>
            </a:fld>
            <a:endParaRPr lang="he-IL"/>
          </a:p>
        </p:txBody>
      </p:sp>
      <p:sp>
        <p:nvSpPr>
          <p:cNvPr id="3" name="Footer Placeholder 2"/>
          <p:cNvSpPr>
            <a:spLocks noGrp="1"/>
          </p:cNvSpPr>
          <p:nvPr>
            <p:ph type="ftr" sz="quarter" idx="11"/>
          </p:nvPr>
        </p:nvSpPr>
        <p:spPr/>
        <p:txBody>
          <a:bodyPr/>
          <a:lstStyle/>
          <a:p>
            <a:endParaRPr lang="he-IL"/>
          </a:p>
        </p:txBody>
      </p:sp>
      <p:sp>
        <p:nvSpPr>
          <p:cNvPr id="4" name="Slide Number Placeholder 3"/>
          <p:cNvSpPr>
            <a:spLocks noGrp="1"/>
          </p:cNvSpPr>
          <p:nvPr>
            <p:ph type="sldNum" sz="quarter" idx="12"/>
          </p:nvPr>
        </p:nvSpPr>
        <p:spPr/>
        <p:txBody>
          <a:bodyPr/>
          <a:lstStyle/>
          <a:p>
            <a:fld id="{F67F4DA7-DB30-4A87-BF0C-04D4462C1343}" type="slidenum">
              <a:rPr lang="he-IL" smtClean="0"/>
              <a:t>‹#›</a:t>
            </a:fld>
            <a:endParaRPr lang="he-IL"/>
          </a:p>
        </p:txBody>
      </p:sp>
    </p:spTree>
    <p:extLst>
      <p:ext uri="{BB962C8B-B14F-4D97-AF65-F5344CB8AC3E}">
        <p14:creationId xmlns:p14="http://schemas.microsoft.com/office/powerpoint/2010/main" val="6607129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he-IL"/>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98BB365-9179-4B85-8938-76265A9B9288}" type="datetimeFigureOut">
              <a:rPr lang="he-IL" smtClean="0"/>
              <a:t>י"ב/טבת/תשע"ח</a:t>
            </a:fld>
            <a:endParaRPr lang="he-IL"/>
          </a:p>
        </p:txBody>
      </p:sp>
      <p:sp>
        <p:nvSpPr>
          <p:cNvPr id="6" name="Footer Placeholder 5"/>
          <p:cNvSpPr>
            <a:spLocks noGrp="1"/>
          </p:cNvSpPr>
          <p:nvPr>
            <p:ph type="ftr" sz="quarter" idx="11"/>
          </p:nvPr>
        </p:nvSpPr>
        <p:spPr/>
        <p:txBody>
          <a:bodyPr/>
          <a:lstStyle/>
          <a:p>
            <a:endParaRPr lang="he-IL"/>
          </a:p>
        </p:txBody>
      </p:sp>
      <p:sp>
        <p:nvSpPr>
          <p:cNvPr id="7" name="Slide Number Placeholder 6"/>
          <p:cNvSpPr>
            <a:spLocks noGrp="1"/>
          </p:cNvSpPr>
          <p:nvPr>
            <p:ph type="sldNum" sz="quarter" idx="12"/>
          </p:nvPr>
        </p:nvSpPr>
        <p:spPr/>
        <p:txBody>
          <a:bodyPr/>
          <a:lstStyle/>
          <a:p>
            <a:fld id="{F67F4DA7-DB30-4A87-BF0C-04D4462C1343}" type="slidenum">
              <a:rPr lang="he-IL" smtClean="0"/>
              <a:t>‹#›</a:t>
            </a:fld>
            <a:endParaRPr lang="he-IL"/>
          </a:p>
        </p:txBody>
      </p:sp>
    </p:spTree>
    <p:extLst>
      <p:ext uri="{BB962C8B-B14F-4D97-AF65-F5344CB8AC3E}">
        <p14:creationId xmlns:p14="http://schemas.microsoft.com/office/powerpoint/2010/main" val="8701312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he-IL"/>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he-IL"/>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98BB365-9179-4B85-8938-76265A9B9288}" type="datetimeFigureOut">
              <a:rPr lang="he-IL" smtClean="0"/>
              <a:t>י"ב/טבת/תשע"ח</a:t>
            </a:fld>
            <a:endParaRPr lang="he-IL"/>
          </a:p>
        </p:txBody>
      </p:sp>
      <p:sp>
        <p:nvSpPr>
          <p:cNvPr id="6" name="Footer Placeholder 5"/>
          <p:cNvSpPr>
            <a:spLocks noGrp="1"/>
          </p:cNvSpPr>
          <p:nvPr>
            <p:ph type="ftr" sz="quarter" idx="11"/>
          </p:nvPr>
        </p:nvSpPr>
        <p:spPr/>
        <p:txBody>
          <a:bodyPr/>
          <a:lstStyle/>
          <a:p>
            <a:endParaRPr lang="he-IL"/>
          </a:p>
        </p:txBody>
      </p:sp>
      <p:sp>
        <p:nvSpPr>
          <p:cNvPr id="7" name="Slide Number Placeholder 6"/>
          <p:cNvSpPr>
            <a:spLocks noGrp="1"/>
          </p:cNvSpPr>
          <p:nvPr>
            <p:ph type="sldNum" sz="quarter" idx="12"/>
          </p:nvPr>
        </p:nvSpPr>
        <p:spPr/>
        <p:txBody>
          <a:bodyPr/>
          <a:lstStyle/>
          <a:p>
            <a:fld id="{F67F4DA7-DB30-4A87-BF0C-04D4462C1343}" type="slidenum">
              <a:rPr lang="he-IL" smtClean="0"/>
              <a:t>‹#›</a:t>
            </a:fld>
            <a:endParaRPr lang="he-IL"/>
          </a:p>
        </p:txBody>
      </p:sp>
    </p:spTree>
    <p:extLst>
      <p:ext uri="{BB962C8B-B14F-4D97-AF65-F5344CB8AC3E}">
        <p14:creationId xmlns:p14="http://schemas.microsoft.com/office/powerpoint/2010/main" val="9863347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t="-17000" b="-17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1" anchor="ctr">
            <a:normAutofit/>
          </a:bodyPr>
          <a:lstStyle/>
          <a:p>
            <a:r>
              <a:rPr lang="en-US"/>
              <a:t>Click to edit Master title style</a:t>
            </a:r>
            <a:endParaRPr lang="he-IL"/>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1">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p:cNvSpPr>
            <a:spLocks noGrp="1"/>
          </p:cNvSpPr>
          <p:nvPr>
            <p:ph type="dt" sz="half" idx="2"/>
          </p:nvPr>
        </p:nvSpPr>
        <p:spPr>
          <a:xfrm>
            <a:off x="8610600" y="6356350"/>
            <a:ext cx="2743200" cy="365125"/>
          </a:xfrm>
          <a:prstGeom prst="rect">
            <a:avLst/>
          </a:prstGeom>
        </p:spPr>
        <p:txBody>
          <a:bodyPr vert="horz" lIns="91440" tIns="45720" rIns="91440" bIns="45720" rtlCol="1" anchor="ctr"/>
          <a:lstStyle>
            <a:lvl1pPr algn="r">
              <a:defRPr sz="1200">
                <a:solidFill>
                  <a:schemeClr val="tx1">
                    <a:tint val="75000"/>
                  </a:schemeClr>
                </a:solidFill>
              </a:defRPr>
            </a:lvl1pPr>
          </a:lstStyle>
          <a:p>
            <a:fld id="{698BB365-9179-4B85-8938-76265A9B9288}" type="datetimeFigureOut">
              <a:rPr lang="he-IL" smtClean="0"/>
              <a:t>י"ב/טבת/תשע"ח</a:t>
            </a:fld>
            <a:endParaRPr lang="he-IL"/>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1" anchor="ctr"/>
          <a:lstStyle>
            <a:lvl1pPr algn="ctr">
              <a:defRPr sz="1200">
                <a:solidFill>
                  <a:schemeClr val="tx1">
                    <a:tint val="75000"/>
                  </a:schemeClr>
                </a:solidFill>
              </a:defRPr>
            </a:lvl1pPr>
          </a:lstStyle>
          <a:p>
            <a:endParaRPr lang="he-IL"/>
          </a:p>
        </p:txBody>
      </p:sp>
      <p:sp>
        <p:nvSpPr>
          <p:cNvPr id="6" name="Slide Number Placeholder 5"/>
          <p:cNvSpPr>
            <a:spLocks noGrp="1"/>
          </p:cNvSpPr>
          <p:nvPr>
            <p:ph type="sldNum" sz="quarter" idx="4"/>
          </p:nvPr>
        </p:nvSpPr>
        <p:spPr>
          <a:xfrm>
            <a:off x="838200" y="6356350"/>
            <a:ext cx="2743200" cy="365125"/>
          </a:xfrm>
          <a:prstGeom prst="rect">
            <a:avLst/>
          </a:prstGeom>
        </p:spPr>
        <p:txBody>
          <a:bodyPr vert="horz" lIns="91440" tIns="45720" rIns="91440" bIns="45720" rtlCol="1" anchor="ctr"/>
          <a:lstStyle>
            <a:lvl1pPr algn="l">
              <a:defRPr sz="1200">
                <a:solidFill>
                  <a:schemeClr val="tx1">
                    <a:tint val="75000"/>
                  </a:schemeClr>
                </a:solidFill>
              </a:defRPr>
            </a:lvl1pPr>
          </a:lstStyle>
          <a:p>
            <a:fld id="{F67F4DA7-DB30-4A87-BF0C-04D4462C1343}" type="slidenum">
              <a:rPr lang="he-IL" smtClean="0"/>
              <a:t>‹#›</a:t>
            </a:fld>
            <a:endParaRPr lang="he-IL"/>
          </a:p>
        </p:txBody>
      </p:sp>
    </p:spTree>
    <p:extLst>
      <p:ext uri="{BB962C8B-B14F-4D97-AF65-F5344CB8AC3E}">
        <p14:creationId xmlns:p14="http://schemas.microsoft.com/office/powerpoint/2010/main" val="41290530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r" defTabSz="914400" rtl="1"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microsoft.com/office/2007/relationships/hdphoto" Target="../media/hdphoto1.wdp"/></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archive.ics.uci.edu/ml/datasets/spambase"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en.wikipedia.org/wiki/Principal_component_analysis"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hyperlink" Target="https://klevas.mif.vu.lt/~tomukas/Knygos/principal_components.pdf" TargetMode="Externa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24.xml.rels><?xml version="1.0" encoding="UTF-8" standalone="yes"?>
<Relationships xmlns="http://schemas.openxmlformats.org/package/2006/relationships"><Relationship Id="rId8" Type="http://schemas.openxmlformats.org/officeDocument/2006/relationships/oleObject" Target="../embeddings/oleObject1.bin"/><Relationship Id="rId3" Type="http://schemas.openxmlformats.org/officeDocument/2006/relationships/notesSlide" Target="../notesSlides/notesSlide18.xml"/><Relationship Id="rId7" Type="http://schemas.openxmlformats.org/officeDocument/2006/relationships/image" Target="../media/image25.png"/><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24.png"/><Relationship Id="rId5" Type="http://schemas.openxmlformats.org/officeDocument/2006/relationships/image" Target="../media/image23.png"/><Relationship Id="rId10" Type="http://schemas.openxmlformats.org/officeDocument/2006/relationships/image" Target="../media/image13.JPG"/><Relationship Id="rId4" Type="http://schemas.openxmlformats.org/officeDocument/2006/relationships/image" Target="../media/image22.png"/><Relationship Id="rId9" Type="http://schemas.openxmlformats.org/officeDocument/2006/relationships/image" Target="../media/image12.wmf"/></Relationships>
</file>

<file path=ppt/slides/_rels/slide25.xml.rels><?xml version="1.0" encoding="UTF-8" standalone="yes"?>
<Relationships xmlns="http://schemas.openxmlformats.org/package/2006/relationships"><Relationship Id="rId3" Type="http://schemas.openxmlformats.org/officeDocument/2006/relationships/hyperlink" Target="https://www.youtube.com/watch?v=1PZdrgWak8Y&amp;index=47&amp;list=PL0Smm0jPm9WcCsYvbhPCdizqNKps69W4Z"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60.png"/><Relationship Id="rId4" Type="http://schemas.openxmlformats.org/officeDocument/2006/relationships/image" Target="../media/image26.png"/></Relationships>
</file>

<file path=ppt/slides/_rels/slide26.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5.JPG"/></Relationships>
</file>

<file path=ppt/slides/_rels/slide27.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7.JPG"/><Relationship Id="rId7" Type="http://schemas.openxmlformats.org/officeDocument/2006/relationships/hyperlink" Target="https://www.youtube.com/watch?v=4SVqZaY55qo&amp;index=9&amp;list=PLZ9qNFMHZ-A4rycgrgOYma6zxF4BZGGPW"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hyperlink" Target="https://www.youtube.com/watch?v=P3K38HusyV4&amp;index=8&amp;list=PLZ9qNFMHZ-A4rycgrgOYma6zxF4BZGGPW" TargetMode="External"/><Relationship Id="rId5" Type="http://schemas.openxmlformats.org/officeDocument/2006/relationships/image" Target="../media/image27.png"/><Relationship Id="rId4" Type="http://schemas.openxmlformats.org/officeDocument/2006/relationships/image" Target="../media/image18.JPG"/></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28.JPG"/><Relationship Id="rId4" Type="http://schemas.openxmlformats.org/officeDocument/2006/relationships/image" Target="../media/image29.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mattmazur.com/2015/03/17/a-step-by-step-backpropagation-example/"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29.JPG"/><Relationship Id="rId4" Type="http://schemas.openxmlformats.org/officeDocument/2006/relationships/image" Target="../media/image18.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JPG"/><Relationship Id="rId1" Type="http://schemas.openxmlformats.org/officeDocument/2006/relationships/slideLayout" Target="../slideLayouts/slideLayout2.xml"/><Relationship Id="rId5" Type="http://schemas.openxmlformats.org/officeDocument/2006/relationships/image" Target="../media/image33.jpeg"/><Relationship Id="rId4" Type="http://schemas.openxmlformats.org/officeDocument/2006/relationships/image" Target="../media/image32.png"/></Relationships>
</file>

<file path=ppt/slides/_rels/slide37.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7.gif"/><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38.gif"/></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41.jpg"/><Relationship Id="rId4" Type="http://schemas.openxmlformats.org/officeDocument/2006/relationships/image" Target="../media/image40.jpg"/></Relationships>
</file>

<file path=ppt/slides/_rels/slide4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5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49.jpeg"/></Relationships>
</file>

<file path=ppt/slides/_rels/slide5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1.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732868" y="1060369"/>
            <a:ext cx="9144000" cy="2387600"/>
          </a:xfrm>
        </p:spPr>
        <p:txBody>
          <a:bodyPr/>
          <a:lstStyle/>
          <a:p>
            <a:r>
              <a:rPr lang="he-IL" dirty="0"/>
              <a:t>סמינר בהנדסת תוכנה</a:t>
            </a:r>
            <a:br>
              <a:rPr lang="he-IL" dirty="0"/>
            </a:br>
            <a:r>
              <a:rPr lang="he-IL" dirty="0"/>
              <a:t>למידה חישובית</a:t>
            </a:r>
          </a:p>
        </p:txBody>
      </p:sp>
      <p:sp>
        <p:nvSpPr>
          <p:cNvPr id="3" name="Subtitle 2"/>
          <p:cNvSpPr>
            <a:spLocks noGrp="1"/>
          </p:cNvSpPr>
          <p:nvPr>
            <p:ph type="subTitle" idx="1"/>
          </p:nvPr>
        </p:nvSpPr>
        <p:spPr>
          <a:xfrm>
            <a:off x="2608882" y="3633034"/>
            <a:ext cx="9144000" cy="1655762"/>
          </a:xfrm>
        </p:spPr>
        <p:txBody>
          <a:bodyPr/>
          <a:lstStyle/>
          <a:p>
            <a:r>
              <a:rPr lang="he-IL" dirty="0"/>
              <a:t>מציגים: גיל צרפתי, יגאל אורנס</a:t>
            </a:r>
          </a:p>
          <a:p>
            <a:r>
              <a:rPr lang="he-IL" dirty="0"/>
              <a:t>מרצה: ד"ר שלום מנדל</a:t>
            </a:r>
          </a:p>
          <a:p>
            <a:r>
              <a:rPr lang="en-US" spc="-1" dirty="0">
                <a:solidFill>
                  <a:srgbClr val="000000"/>
                </a:solidFill>
                <a:uFill>
                  <a:solidFill>
                    <a:srgbClr val="FFFFFF"/>
                  </a:solidFill>
                </a:uFill>
                <a:ea typeface="DejaVu Sans"/>
              </a:rPr>
              <a:t>סמסטר </a:t>
            </a:r>
            <a:r>
              <a:rPr lang="en-US" spc="-1" dirty="0">
                <a:solidFill>
                  <a:srgbClr val="000000"/>
                </a:solidFill>
                <a:uFill>
                  <a:solidFill>
                    <a:srgbClr val="FFFFFF"/>
                  </a:solidFill>
                </a:uFill>
              </a:rPr>
              <a:t>א</a:t>
            </a:r>
            <a:r>
              <a:rPr lang="he-IL" spc="-1" dirty="0">
                <a:solidFill>
                  <a:srgbClr val="000000"/>
                </a:solidFill>
                <a:uFill>
                  <a:solidFill>
                    <a:srgbClr val="FFFFFF"/>
                  </a:solidFill>
                </a:uFill>
              </a:rPr>
              <a:t>' </a:t>
            </a:r>
            <a:r>
              <a:rPr lang="en-US" spc="-1" dirty="0">
                <a:solidFill>
                  <a:srgbClr val="000000"/>
                </a:solidFill>
                <a:uFill>
                  <a:solidFill>
                    <a:srgbClr val="FFFFFF"/>
                  </a:solidFill>
                </a:uFill>
              </a:rPr>
              <a:t> </a:t>
            </a:r>
            <a:r>
              <a:rPr lang="en-US" spc="-1" dirty="0">
                <a:solidFill>
                  <a:srgbClr val="000000"/>
                </a:solidFill>
                <a:uFill>
                  <a:solidFill>
                    <a:srgbClr val="FFFFFF"/>
                  </a:solidFill>
                </a:uFill>
                <a:ea typeface="DejaVu Sans"/>
              </a:rPr>
              <a:t>2017</a:t>
            </a:r>
            <a:endParaRPr lang="en-US" sz="1800" spc="-1" dirty="0">
              <a:solidFill>
                <a:srgbClr val="000000"/>
              </a:solidFill>
              <a:uFill>
                <a:solidFill>
                  <a:srgbClr val="FFFFFF"/>
                </a:solidFill>
              </a:uFill>
              <a:latin typeface="Arial"/>
            </a:endParaRPr>
          </a:p>
          <a:p>
            <a:endParaRPr lang="he-IL" dirty="0"/>
          </a:p>
        </p:txBody>
      </p:sp>
      <p:sp>
        <p:nvSpPr>
          <p:cNvPr id="5" name="CustomShape 3">
            <a:extLst>
              <a:ext uri="{FF2B5EF4-FFF2-40B4-BE49-F238E27FC236}">
                <a16:creationId xmlns="" xmlns:a16="http://schemas.microsoft.com/office/drawing/2014/main" id="{C493C02E-BF07-4F45-B58C-453A3454624C}"/>
              </a:ext>
            </a:extLst>
          </p:cNvPr>
          <p:cNvSpPr/>
          <p:nvPr/>
        </p:nvSpPr>
        <p:spPr>
          <a:xfrm>
            <a:off x="4297680" y="6492240"/>
            <a:ext cx="7954560" cy="486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r>
              <a:rPr lang="en-US" sz="1400" b="0" strike="noStrike" spc="-1" dirty="0">
                <a:solidFill>
                  <a:srgbClr val="000000"/>
                </a:solidFill>
                <a:uFill>
                  <a:solidFill>
                    <a:srgbClr val="FFFFFF"/>
                  </a:solidFill>
                </a:uFill>
                <a:latin typeface="Arial"/>
                <a:ea typeface="DejaVu Sans"/>
              </a:rPr>
              <a:t>This ppt is for educational purpose only! All content respectively reserved to their original creators</a:t>
            </a:r>
          </a:p>
        </p:txBody>
      </p:sp>
    </p:spTree>
    <p:extLst>
      <p:ext uri="{BB962C8B-B14F-4D97-AF65-F5344CB8AC3E}">
        <p14:creationId xmlns:p14="http://schemas.microsoft.com/office/powerpoint/2010/main" val="311095365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2"/>
          <p:cNvSpPr txBox="1">
            <a:spLocks/>
          </p:cNvSpPr>
          <p:nvPr/>
        </p:nvSpPr>
        <p:spPr>
          <a:xfrm>
            <a:off x="1565563" y="0"/>
            <a:ext cx="10515600" cy="1325563"/>
          </a:xfrm>
          <a:prstGeom prst="rect">
            <a:avLst/>
          </a:prstGeom>
        </p:spPr>
        <p:txBody>
          <a:bodyPr vert="horz" lIns="91440" tIns="45720" rIns="91440" bIns="45720" rtlCol="0" anchor="ctr">
            <a:normAutofit/>
          </a:bodyPr>
          <a:lstStyle>
            <a:lvl1pPr algn="r" defTabSz="914400" rtl="0" eaLnBrk="1" latinLnBrk="0" hangingPunct="1">
              <a:lnSpc>
                <a:spcPct val="90000"/>
              </a:lnSpc>
              <a:spcBef>
                <a:spcPct val="0"/>
              </a:spcBef>
              <a:buNone/>
              <a:defRPr sz="3600" kern="1200">
                <a:solidFill>
                  <a:schemeClr val="bg1"/>
                </a:solidFill>
                <a:latin typeface="+mj-lt"/>
                <a:ea typeface="+mj-ea"/>
                <a:cs typeface="+mj-cs"/>
              </a:defRPr>
            </a:lvl1pPr>
          </a:lstStyle>
          <a:p>
            <a:r>
              <a:rPr lang="he-IL" sz="5400" dirty="0">
                <a:latin typeface="+mn-lt"/>
                <a:ea typeface="+mn-ea"/>
                <a:cs typeface="+mn-cs"/>
              </a:rPr>
              <a:t>חישוב מטריציאלי</a:t>
            </a:r>
          </a:p>
        </p:txBody>
      </p:sp>
      <p:sp>
        <p:nvSpPr>
          <p:cNvPr id="7" name="Oval 6"/>
          <p:cNvSpPr/>
          <p:nvPr/>
        </p:nvSpPr>
        <p:spPr>
          <a:xfrm>
            <a:off x="2036619" y="1953487"/>
            <a:ext cx="1006278" cy="955965"/>
          </a:xfrm>
          <a:prstGeom prst="ellipse">
            <a:avLst/>
          </a:prstGeom>
          <a:solidFill>
            <a:schemeClr val="bg1"/>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 name="Oval 7"/>
          <p:cNvSpPr/>
          <p:nvPr/>
        </p:nvSpPr>
        <p:spPr>
          <a:xfrm>
            <a:off x="2036619" y="4802613"/>
            <a:ext cx="1006278" cy="955965"/>
          </a:xfrm>
          <a:prstGeom prst="ellipse">
            <a:avLst/>
          </a:prstGeom>
          <a:no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9" name="Oval 8"/>
          <p:cNvSpPr/>
          <p:nvPr/>
        </p:nvSpPr>
        <p:spPr>
          <a:xfrm>
            <a:off x="2036619" y="3378050"/>
            <a:ext cx="1006278" cy="955965"/>
          </a:xfrm>
          <a:prstGeom prst="ellipse">
            <a:avLst/>
          </a:prstGeom>
          <a:no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0" name="Oval 9"/>
          <p:cNvSpPr/>
          <p:nvPr/>
        </p:nvSpPr>
        <p:spPr>
          <a:xfrm>
            <a:off x="5555679" y="1482437"/>
            <a:ext cx="1006278" cy="955965"/>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1" name="Oval 10"/>
          <p:cNvSpPr/>
          <p:nvPr/>
        </p:nvSpPr>
        <p:spPr>
          <a:xfrm>
            <a:off x="5555679" y="3971338"/>
            <a:ext cx="1006278" cy="955965"/>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2" name="Oval 11"/>
          <p:cNvSpPr/>
          <p:nvPr/>
        </p:nvSpPr>
        <p:spPr>
          <a:xfrm>
            <a:off x="5555679" y="2740742"/>
            <a:ext cx="1006278" cy="955965"/>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3" name="Oval 12"/>
          <p:cNvSpPr/>
          <p:nvPr/>
        </p:nvSpPr>
        <p:spPr>
          <a:xfrm>
            <a:off x="5555679" y="5204389"/>
            <a:ext cx="1006278" cy="955965"/>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4" name="Oval 13"/>
          <p:cNvSpPr/>
          <p:nvPr/>
        </p:nvSpPr>
        <p:spPr>
          <a:xfrm>
            <a:off x="9490367" y="3443857"/>
            <a:ext cx="1006278" cy="955965"/>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5" name="Right Arrow 14"/>
          <p:cNvSpPr/>
          <p:nvPr/>
        </p:nvSpPr>
        <p:spPr>
          <a:xfrm>
            <a:off x="613973" y="2071251"/>
            <a:ext cx="1177637" cy="720436"/>
          </a:xfrm>
          <a:prstGeom prst="rightArrow">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1400" i="1" dirty="0"/>
              <a:t>input</a:t>
            </a:r>
            <a:endParaRPr lang="he-IL" sz="1400" i="1" dirty="0"/>
          </a:p>
        </p:txBody>
      </p:sp>
      <p:sp>
        <p:nvSpPr>
          <p:cNvPr id="16" name="Right Arrow 15"/>
          <p:cNvSpPr/>
          <p:nvPr/>
        </p:nvSpPr>
        <p:spPr>
          <a:xfrm>
            <a:off x="613972" y="3443857"/>
            <a:ext cx="1177637" cy="720436"/>
          </a:xfrm>
          <a:prstGeom prst="rightArrow">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1400" i="1" dirty="0"/>
              <a:t>input</a:t>
            </a:r>
            <a:endParaRPr lang="he-IL" sz="1400" dirty="0"/>
          </a:p>
        </p:txBody>
      </p:sp>
      <p:sp>
        <p:nvSpPr>
          <p:cNvPr id="17" name="Right Arrow 16"/>
          <p:cNvSpPr/>
          <p:nvPr/>
        </p:nvSpPr>
        <p:spPr>
          <a:xfrm>
            <a:off x="613972" y="4920377"/>
            <a:ext cx="1177637" cy="720436"/>
          </a:xfrm>
          <a:prstGeom prst="rightArrow">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i="1" dirty="0"/>
              <a:t>input</a:t>
            </a:r>
            <a:endParaRPr lang="he-IL" dirty="0"/>
          </a:p>
        </p:txBody>
      </p:sp>
      <p:cxnSp>
        <p:nvCxnSpPr>
          <p:cNvPr id="19" name="Straight Connector 18"/>
          <p:cNvCxnSpPr>
            <a:stCxn id="7" idx="6"/>
            <a:endCxn id="10" idx="2"/>
          </p:cNvCxnSpPr>
          <p:nvPr/>
        </p:nvCxnSpPr>
        <p:spPr>
          <a:xfrm flipV="1">
            <a:off x="3042897" y="1960420"/>
            <a:ext cx="2512782" cy="47105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p:cNvCxnSpPr>
            <a:stCxn id="7" idx="6"/>
            <a:endCxn id="12" idx="2"/>
          </p:cNvCxnSpPr>
          <p:nvPr/>
        </p:nvCxnSpPr>
        <p:spPr>
          <a:xfrm>
            <a:off x="3042897" y="2431470"/>
            <a:ext cx="2512782" cy="787255"/>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p:cNvCxnSpPr>
            <a:stCxn id="7" idx="6"/>
            <a:endCxn id="11" idx="2"/>
          </p:cNvCxnSpPr>
          <p:nvPr/>
        </p:nvCxnSpPr>
        <p:spPr>
          <a:xfrm>
            <a:off x="3042897" y="2431470"/>
            <a:ext cx="2512782" cy="2017851"/>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p:cNvCxnSpPr>
            <a:stCxn id="7" idx="6"/>
            <a:endCxn id="13" idx="2"/>
          </p:cNvCxnSpPr>
          <p:nvPr/>
        </p:nvCxnSpPr>
        <p:spPr>
          <a:xfrm>
            <a:off x="3042897" y="2431470"/>
            <a:ext cx="2512782" cy="3250902"/>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p:cNvCxnSpPr>
            <a:stCxn id="9" idx="6"/>
            <a:endCxn id="10" idx="2"/>
          </p:cNvCxnSpPr>
          <p:nvPr/>
        </p:nvCxnSpPr>
        <p:spPr>
          <a:xfrm flipV="1">
            <a:off x="3042897" y="1960420"/>
            <a:ext cx="2512782" cy="1895613"/>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p:cNvCxnSpPr>
            <a:stCxn id="9" idx="6"/>
            <a:endCxn id="12" idx="2"/>
          </p:cNvCxnSpPr>
          <p:nvPr/>
        </p:nvCxnSpPr>
        <p:spPr>
          <a:xfrm flipV="1">
            <a:off x="3042897" y="3218725"/>
            <a:ext cx="2512782" cy="637308"/>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a:stCxn id="9" idx="6"/>
            <a:endCxn id="11" idx="2"/>
          </p:cNvCxnSpPr>
          <p:nvPr/>
        </p:nvCxnSpPr>
        <p:spPr>
          <a:xfrm>
            <a:off x="3042897" y="3856033"/>
            <a:ext cx="2512782" cy="593288"/>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p:cNvCxnSpPr>
            <a:stCxn id="9" idx="6"/>
            <a:endCxn id="13" idx="2"/>
          </p:cNvCxnSpPr>
          <p:nvPr/>
        </p:nvCxnSpPr>
        <p:spPr>
          <a:xfrm>
            <a:off x="3042897" y="3856033"/>
            <a:ext cx="2512782" cy="1826339"/>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Straight Connector 41"/>
          <p:cNvCxnSpPr>
            <a:stCxn id="8" idx="6"/>
            <a:endCxn id="10" idx="2"/>
          </p:cNvCxnSpPr>
          <p:nvPr/>
        </p:nvCxnSpPr>
        <p:spPr>
          <a:xfrm flipV="1">
            <a:off x="3042897" y="1960420"/>
            <a:ext cx="2512782" cy="3320176"/>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Connector 44"/>
          <p:cNvCxnSpPr>
            <a:stCxn id="8" idx="6"/>
            <a:endCxn id="12" idx="2"/>
          </p:cNvCxnSpPr>
          <p:nvPr/>
        </p:nvCxnSpPr>
        <p:spPr>
          <a:xfrm flipV="1">
            <a:off x="3042897" y="3218725"/>
            <a:ext cx="2512782" cy="2061871"/>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Straight Connector 47"/>
          <p:cNvCxnSpPr>
            <a:stCxn id="8" idx="6"/>
            <a:endCxn id="11" idx="2"/>
          </p:cNvCxnSpPr>
          <p:nvPr/>
        </p:nvCxnSpPr>
        <p:spPr>
          <a:xfrm flipV="1">
            <a:off x="3042897" y="4449321"/>
            <a:ext cx="2512782" cy="831275"/>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p:cNvCxnSpPr>
            <a:stCxn id="8" idx="6"/>
            <a:endCxn id="13" idx="2"/>
          </p:cNvCxnSpPr>
          <p:nvPr/>
        </p:nvCxnSpPr>
        <p:spPr>
          <a:xfrm>
            <a:off x="3042897" y="5280596"/>
            <a:ext cx="2512782" cy="401776"/>
          </a:xfrm>
          <a:prstGeom prst="line">
            <a:avLst/>
          </a:prstGeom>
        </p:spPr>
        <p:style>
          <a:lnRef idx="1">
            <a:schemeClr val="accent1"/>
          </a:lnRef>
          <a:fillRef idx="0">
            <a:schemeClr val="accent1"/>
          </a:fillRef>
          <a:effectRef idx="0">
            <a:schemeClr val="accent1"/>
          </a:effectRef>
          <a:fontRef idx="minor">
            <a:schemeClr val="tx1"/>
          </a:fontRef>
        </p:style>
      </p:cxnSp>
      <p:cxnSp>
        <p:nvCxnSpPr>
          <p:cNvPr id="54" name="Straight Connector 53"/>
          <p:cNvCxnSpPr>
            <a:stCxn id="10" idx="6"/>
            <a:endCxn id="14" idx="2"/>
          </p:cNvCxnSpPr>
          <p:nvPr/>
        </p:nvCxnSpPr>
        <p:spPr>
          <a:xfrm>
            <a:off x="6561957" y="1960420"/>
            <a:ext cx="2928410" cy="1961420"/>
          </a:xfrm>
          <a:prstGeom prst="line">
            <a:avLst/>
          </a:prstGeom>
          <a:ln>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a:stCxn id="12" idx="6"/>
            <a:endCxn id="14" idx="2"/>
          </p:cNvCxnSpPr>
          <p:nvPr/>
        </p:nvCxnSpPr>
        <p:spPr>
          <a:xfrm>
            <a:off x="6561957" y="3218725"/>
            <a:ext cx="2928410" cy="703115"/>
          </a:xfrm>
          <a:prstGeom prst="line">
            <a:avLst/>
          </a:prstGeom>
          <a:ln>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a:stCxn id="11" idx="6"/>
            <a:endCxn id="14" idx="2"/>
          </p:cNvCxnSpPr>
          <p:nvPr/>
        </p:nvCxnSpPr>
        <p:spPr>
          <a:xfrm flipV="1">
            <a:off x="6561957" y="3921840"/>
            <a:ext cx="2928410" cy="527481"/>
          </a:xfrm>
          <a:prstGeom prst="line">
            <a:avLst/>
          </a:prstGeom>
          <a:ln>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a:stCxn id="13" idx="6"/>
            <a:endCxn id="14" idx="2"/>
          </p:cNvCxnSpPr>
          <p:nvPr/>
        </p:nvCxnSpPr>
        <p:spPr>
          <a:xfrm flipV="1">
            <a:off x="6561957" y="3921840"/>
            <a:ext cx="2928410" cy="1760532"/>
          </a:xfrm>
          <a:prstGeom prst="line">
            <a:avLst/>
          </a:prstGeom>
          <a:ln>
            <a:solidFill>
              <a:srgbClr val="002060"/>
            </a:solidFill>
          </a:ln>
        </p:spPr>
        <p:style>
          <a:lnRef idx="1">
            <a:schemeClr val="accent1"/>
          </a:lnRef>
          <a:fillRef idx="0">
            <a:schemeClr val="accent1"/>
          </a:fillRef>
          <a:effectRef idx="0">
            <a:schemeClr val="accent1"/>
          </a:effectRef>
          <a:fontRef idx="minor">
            <a:schemeClr val="tx1"/>
          </a:fontRef>
        </p:style>
      </p:cxnSp>
      <p:sp>
        <p:nvSpPr>
          <p:cNvPr id="77" name="Rectangle 76"/>
          <p:cNvSpPr/>
          <p:nvPr/>
        </p:nvSpPr>
        <p:spPr>
          <a:xfrm>
            <a:off x="11038565" y="3598679"/>
            <a:ext cx="1022331" cy="923330"/>
          </a:xfrm>
          <a:prstGeom prst="rect">
            <a:avLst/>
          </a:prstGeom>
        </p:spPr>
        <p:txBody>
          <a:bodyPr wrap="none">
            <a:spAutoFit/>
          </a:bodyPr>
          <a:lstStyle/>
          <a:p>
            <a:pPr lvl="0"/>
            <a:r>
              <a:rPr lang="he-IL" altLang="he-IL" sz="3200" b="1" dirty="0">
                <a:solidFill>
                  <a:srgbClr val="00B050"/>
                </a:solidFill>
                <a:latin typeface="Arial" panose="020B0604020202020204" pitchFamily="34" charset="0"/>
              </a:rPr>
              <a:t>Ŷ</a:t>
            </a:r>
            <a:r>
              <a:rPr lang="he-IL" altLang="he-IL" sz="4000" dirty="0"/>
              <a:t> </a:t>
            </a:r>
            <a:endParaRPr lang="he-IL" altLang="he-IL" sz="6000" dirty="0">
              <a:latin typeface="Arial" panose="020B0604020202020204" pitchFamily="34" charset="0"/>
            </a:endParaRPr>
          </a:p>
          <a:p>
            <a:r>
              <a:rPr lang="en-US" sz="1400" i="1" dirty="0">
                <a:solidFill>
                  <a:srgbClr val="00B050"/>
                </a:solidFill>
              </a:rPr>
              <a:t>(estimated)</a:t>
            </a:r>
            <a:endParaRPr lang="he-IL" sz="1400" dirty="0">
              <a:solidFill>
                <a:srgbClr val="00B050"/>
              </a:solidFill>
            </a:endParaRPr>
          </a:p>
        </p:txBody>
      </p:sp>
      <p:grpSp>
        <p:nvGrpSpPr>
          <p:cNvPr id="38" name="Group 37"/>
          <p:cNvGrpSpPr/>
          <p:nvPr/>
        </p:nvGrpSpPr>
        <p:grpSpPr>
          <a:xfrm>
            <a:off x="2015344" y="1768821"/>
            <a:ext cx="8447205" cy="4098216"/>
            <a:chOff x="2015344" y="1768821"/>
            <a:chExt cx="8447205" cy="4098216"/>
          </a:xfrm>
        </p:grpSpPr>
        <p:grpSp>
          <p:nvGrpSpPr>
            <p:cNvPr id="40" name="Group 39"/>
            <p:cNvGrpSpPr/>
            <p:nvPr/>
          </p:nvGrpSpPr>
          <p:grpSpPr>
            <a:xfrm>
              <a:off x="2015344" y="1768821"/>
              <a:ext cx="8447205" cy="4098216"/>
              <a:chOff x="2015344" y="1768821"/>
              <a:chExt cx="8447205" cy="4098216"/>
            </a:xfrm>
          </p:grpSpPr>
          <p:sp>
            <p:nvSpPr>
              <p:cNvPr id="44" name="Rectangle 43"/>
              <p:cNvSpPr/>
              <p:nvPr/>
            </p:nvSpPr>
            <p:spPr>
              <a:xfrm>
                <a:off x="5665622" y="1768821"/>
                <a:ext cx="901593" cy="369332"/>
              </a:xfrm>
              <a:prstGeom prst="rect">
                <a:avLst/>
              </a:prstGeom>
            </p:spPr>
            <p:txBody>
              <a:bodyPr wrap="none">
                <a:spAutoFit/>
              </a:bodyPr>
              <a:lstStyle/>
              <a:p>
                <a:pPr algn="ctr"/>
                <a:r>
                  <a:rPr lang="en-US" b="1" i="1" dirty="0">
                    <a:solidFill>
                      <a:schemeClr val="tx2"/>
                    </a:solidFill>
                  </a:rPr>
                  <a:t>Neuron</a:t>
                </a:r>
                <a:endParaRPr lang="he-IL" b="1" i="1" dirty="0">
                  <a:solidFill>
                    <a:schemeClr val="tx2"/>
                  </a:solidFill>
                </a:endParaRPr>
              </a:p>
            </p:txBody>
          </p:sp>
          <p:sp>
            <p:nvSpPr>
              <p:cNvPr id="46" name="Rectangle 45"/>
              <p:cNvSpPr/>
              <p:nvPr/>
            </p:nvSpPr>
            <p:spPr>
              <a:xfrm>
                <a:off x="5644487" y="3000339"/>
                <a:ext cx="901593" cy="369332"/>
              </a:xfrm>
              <a:prstGeom prst="rect">
                <a:avLst/>
              </a:prstGeom>
            </p:spPr>
            <p:txBody>
              <a:bodyPr wrap="none">
                <a:spAutoFit/>
              </a:bodyPr>
              <a:lstStyle/>
              <a:p>
                <a:pPr algn="ctr"/>
                <a:r>
                  <a:rPr lang="en-US" b="1" i="1" dirty="0">
                    <a:solidFill>
                      <a:schemeClr val="tx2"/>
                    </a:solidFill>
                  </a:rPr>
                  <a:t>Neuron</a:t>
                </a:r>
                <a:endParaRPr lang="he-IL" b="1" i="1" dirty="0">
                  <a:solidFill>
                    <a:schemeClr val="tx2"/>
                  </a:solidFill>
                </a:endParaRPr>
              </a:p>
            </p:txBody>
          </p:sp>
          <p:sp>
            <p:nvSpPr>
              <p:cNvPr id="47" name="Rectangle 46"/>
              <p:cNvSpPr/>
              <p:nvPr/>
            </p:nvSpPr>
            <p:spPr>
              <a:xfrm>
                <a:off x="5608021" y="4264654"/>
                <a:ext cx="901593" cy="369332"/>
              </a:xfrm>
              <a:prstGeom prst="rect">
                <a:avLst/>
              </a:prstGeom>
            </p:spPr>
            <p:txBody>
              <a:bodyPr wrap="none">
                <a:spAutoFit/>
              </a:bodyPr>
              <a:lstStyle/>
              <a:p>
                <a:pPr algn="ctr"/>
                <a:r>
                  <a:rPr lang="en-US" b="1" i="1" dirty="0">
                    <a:solidFill>
                      <a:schemeClr val="tx2"/>
                    </a:solidFill>
                  </a:rPr>
                  <a:t>Neuron</a:t>
                </a:r>
                <a:endParaRPr lang="he-IL" b="1" i="1" dirty="0">
                  <a:solidFill>
                    <a:schemeClr val="tx2"/>
                  </a:solidFill>
                </a:endParaRPr>
              </a:p>
            </p:txBody>
          </p:sp>
          <p:sp>
            <p:nvSpPr>
              <p:cNvPr id="49" name="Rectangle 48"/>
              <p:cNvSpPr/>
              <p:nvPr/>
            </p:nvSpPr>
            <p:spPr>
              <a:xfrm>
                <a:off x="5608021" y="5497705"/>
                <a:ext cx="901593" cy="369332"/>
              </a:xfrm>
              <a:prstGeom prst="rect">
                <a:avLst/>
              </a:prstGeom>
            </p:spPr>
            <p:txBody>
              <a:bodyPr wrap="none">
                <a:spAutoFit/>
              </a:bodyPr>
              <a:lstStyle/>
              <a:p>
                <a:pPr algn="ctr"/>
                <a:r>
                  <a:rPr lang="en-US" b="1" i="1" dirty="0">
                    <a:solidFill>
                      <a:schemeClr val="tx2"/>
                    </a:solidFill>
                  </a:rPr>
                  <a:t>Neuron</a:t>
                </a:r>
                <a:endParaRPr lang="he-IL" b="1" i="1" dirty="0">
                  <a:solidFill>
                    <a:schemeClr val="tx2"/>
                  </a:solidFill>
                </a:endParaRPr>
              </a:p>
            </p:txBody>
          </p:sp>
          <p:sp>
            <p:nvSpPr>
              <p:cNvPr id="50" name="Rectangle 49"/>
              <p:cNvSpPr/>
              <p:nvPr/>
            </p:nvSpPr>
            <p:spPr>
              <a:xfrm>
                <a:off x="9560956" y="3696707"/>
                <a:ext cx="901593" cy="369332"/>
              </a:xfrm>
              <a:prstGeom prst="rect">
                <a:avLst/>
              </a:prstGeom>
            </p:spPr>
            <p:txBody>
              <a:bodyPr wrap="none">
                <a:spAutoFit/>
              </a:bodyPr>
              <a:lstStyle/>
              <a:p>
                <a:pPr algn="ctr"/>
                <a:r>
                  <a:rPr lang="en-US" b="1" i="1" dirty="0">
                    <a:solidFill>
                      <a:schemeClr val="tx2"/>
                    </a:solidFill>
                  </a:rPr>
                  <a:t>Neuron</a:t>
                </a:r>
                <a:endParaRPr lang="he-IL" b="1" i="1" dirty="0">
                  <a:solidFill>
                    <a:schemeClr val="tx2"/>
                  </a:solidFill>
                </a:endParaRPr>
              </a:p>
            </p:txBody>
          </p:sp>
          <p:sp>
            <p:nvSpPr>
              <p:cNvPr id="52" name="Rectangle 51"/>
              <p:cNvSpPr/>
              <p:nvPr/>
            </p:nvSpPr>
            <p:spPr>
              <a:xfrm>
                <a:off x="2022630" y="2070201"/>
                <a:ext cx="1034257" cy="646331"/>
              </a:xfrm>
              <a:prstGeom prst="rect">
                <a:avLst/>
              </a:prstGeom>
            </p:spPr>
            <p:txBody>
              <a:bodyPr wrap="none">
                <a:spAutoFit/>
              </a:bodyPr>
              <a:lstStyle/>
              <a:p>
                <a:pPr algn="ctr"/>
                <a:r>
                  <a:rPr lang="en-US" b="1" i="1" dirty="0">
                    <a:solidFill>
                      <a:schemeClr val="tx2"/>
                    </a:solidFill>
                  </a:rPr>
                  <a:t>Just</a:t>
                </a:r>
                <a:br>
                  <a:rPr lang="en-US" b="1" i="1" dirty="0">
                    <a:solidFill>
                      <a:schemeClr val="tx2"/>
                    </a:solidFill>
                  </a:rPr>
                </a:br>
                <a:r>
                  <a:rPr lang="en-US" b="1" i="1" dirty="0">
                    <a:solidFill>
                      <a:schemeClr val="tx2"/>
                    </a:solidFill>
                  </a:rPr>
                  <a:t> an input</a:t>
                </a:r>
                <a:endParaRPr lang="he-IL" b="1" i="1" dirty="0">
                  <a:solidFill>
                    <a:schemeClr val="tx2"/>
                  </a:solidFill>
                </a:endParaRPr>
              </a:p>
            </p:txBody>
          </p:sp>
          <p:sp>
            <p:nvSpPr>
              <p:cNvPr id="53" name="Rectangle 52"/>
              <p:cNvSpPr/>
              <p:nvPr/>
            </p:nvSpPr>
            <p:spPr>
              <a:xfrm>
                <a:off x="2028271" y="3508238"/>
                <a:ext cx="1034257" cy="646331"/>
              </a:xfrm>
              <a:prstGeom prst="rect">
                <a:avLst/>
              </a:prstGeom>
            </p:spPr>
            <p:txBody>
              <a:bodyPr wrap="none">
                <a:spAutoFit/>
              </a:bodyPr>
              <a:lstStyle/>
              <a:p>
                <a:pPr algn="ctr"/>
                <a:r>
                  <a:rPr lang="en-US" b="1" i="1" dirty="0">
                    <a:solidFill>
                      <a:schemeClr val="tx2"/>
                    </a:solidFill>
                  </a:rPr>
                  <a:t>Just</a:t>
                </a:r>
                <a:br>
                  <a:rPr lang="en-US" b="1" i="1" dirty="0">
                    <a:solidFill>
                      <a:schemeClr val="tx2"/>
                    </a:solidFill>
                  </a:rPr>
                </a:br>
                <a:r>
                  <a:rPr lang="en-US" b="1" i="1" dirty="0">
                    <a:solidFill>
                      <a:schemeClr val="tx2"/>
                    </a:solidFill>
                  </a:rPr>
                  <a:t> an input</a:t>
                </a:r>
                <a:endParaRPr lang="he-IL" b="1" i="1" dirty="0">
                  <a:solidFill>
                    <a:schemeClr val="tx2"/>
                  </a:solidFill>
                </a:endParaRPr>
              </a:p>
            </p:txBody>
          </p:sp>
          <p:sp>
            <p:nvSpPr>
              <p:cNvPr id="55" name="Rectangle 54"/>
              <p:cNvSpPr/>
              <p:nvPr/>
            </p:nvSpPr>
            <p:spPr>
              <a:xfrm>
                <a:off x="2015344" y="4930909"/>
                <a:ext cx="1034257" cy="646331"/>
              </a:xfrm>
              <a:prstGeom prst="rect">
                <a:avLst/>
              </a:prstGeom>
            </p:spPr>
            <p:txBody>
              <a:bodyPr wrap="none">
                <a:spAutoFit/>
              </a:bodyPr>
              <a:lstStyle/>
              <a:p>
                <a:pPr algn="ctr"/>
                <a:r>
                  <a:rPr lang="en-US" b="1" i="1" dirty="0">
                    <a:solidFill>
                      <a:schemeClr val="tx2"/>
                    </a:solidFill>
                  </a:rPr>
                  <a:t>Just</a:t>
                </a:r>
                <a:br>
                  <a:rPr lang="en-US" b="1" i="1" dirty="0">
                    <a:solidFill>
                      <a:schemeClr val="tx2"/>
                    </a:solidFill>
                  </a:rPr>
                </a:br>
                <a:r>
                  <a:rPr lang="en-US" b="1" i="1" dirty="0">
                    <a:solidFill>
                      <a:schemeClr val="tx2"/>
                    </a:solidFill>
                  </a:rPr>
                  <a:t> an input</a:t>
                </a:r>
                <a:endParaRPr lang="he-IL" b="1" i="1" dirty="0">
                  <a:solidFill>
                    <a:schemeClr val="tx2"/>
                  </a:solidFill>
                </a:endParaRPr>
              </a:p>
            </p:txBody>
          </p:sp>
        </p:grpSp>
        <p:sp>
          <p:nvSpPr>
            <p:cNvPr id="41" name="Rectangle 40"/>
            <p:cNvSpPr/>
            <p:nvPr/>
          </p:nvSpPr>
          <p:spPr>
            <a:xfrm rot="2057514">
              <a:off x="7501083" y="2520679"/>
              <a:ext cx="1050159" cy="400110"/>
            </a:xfrm>
            <a:prstGeom prst="rect">
              <a:avLst/>
            </a:prstGeom>
          </p:spPr>
          <p:txBody>
            <a:bodyPr wrap="none">
              <a:spAutoFit/>
            </a:bodyPr>
            <a:lstStyle/>
            <a:p>
              <a:pPr algn="ctr"/>
              <a:r>
                <a:rPr lang="en-US" sz="2000" b="1" i="1" dirty="0">
                  <a:solidFill>
                    <a:schemeClr val="tx2"/>
                  </a:solidFill>
                </a:rPr>
                <a:t>Synapse</a:t>
              </a:r>
              <a:endParaRPr lang="he-IL" sz="2000" b="1" i="1" dirty="0">
                <a:solidFill>
                  <a:schemeClr val="tx2"/>
                </a:solidFill>
              </a:endParaRPr>
            </a:p>
          </p:txBody>
        </p:sp>
        <p:sp>
          <p:nvSpPr>
            <p:cNvPr id="43" name="Rectangle 42"/>
            <p:cNvSpPr/>
            <p:nvPr/>
          </p:nvSpPr>
          <p:spPr>
            <a:xfrm rot="20881539">
              <a:off x="3788199" y="1801414"/>
              <a:ext cx="1050159" cy="400110"/>
            </a:xfrm>
            <a:prstGeom prst="rect">
              <a:avLst/>
            </a:prstGeom>
          </p:spPr>
          <p:txBody>
            <a:bodyPr wrap="none">
              <a:spAutoFit/>
            </a:bodyPr>
            <a:lstStyle/>
            <a:p>
              <a:pPr algn="ctr"/>
              <a:r>
                <a:rPr lang="en-US" sz="2000" b="1" i="1" dirty="0">
                  <a:solidFill>
                    <a:schemeClr val="tx2"/>
                  </a:solidFill>
                </a:rPr>
                <a:t>Synapse</a:t>
              </a:r>
              <a:endParaRPr lang="he-IL" sz="2000" b="1" i="1" dirty="0">
                <a:solidFill>
                  <a:schemeClr val="tx2"/>
                </a:solidFill>
              </a:endParaRPr>
            </a:p>
          </p:txBody>
        </p:sp>
      </p:grpSp>
      <p:cxnSp>
        <p:nvCxnSpPr>
          <p:cNvPr id="58" name="Straight Arrow Connector 57"/>
          <p:cNvCxnSpPr/>
          <p:nvPr/>
        </p:nvCxnSpPr>
        <p:spPr>
          <a:xfrm>
            <a:off x="10496645" y="3921840"/>
            <a:ext cx="579650" cy="0"/>
          </a:xfrm>
          <a:prstGeom prst="straightConnector1">
            <a:avLst/>
          </a:prstGeom>
          <a:ln w="19050">
            <a:solidFill>
              <a:srgbClr val="00B050"/>
            </a:solidFill>
            <a:tailEnd type="triangle" w="lg" len="lg"/>
          </a:ln>
        </p:spPr>
        <p:style>
          <a:lnRef idx="1">
            <a:schemeClr val="accent1"/>
          </a:lnRef>
          <a:fillRef idx="0">
            <a:schemeClr val="accent1"/>
          </a:fillRef>
          <a:effectRef idx="0">
            <a:schemeClr val="accent1"/>
          </a:effectRef>
          <a:fontRef idx="minor">
            <a:schemeClr val="tx1"/>
          </a:fontRef>
        </p:style>
      </p:cxnSp>
      <p:sp>
        <p:nvSpPr>
          <p:cNvPr id="59" name="Left Brace 58"/>
          <p:cNvSpPr/>
          <p:nvPr/>
        </p:nvSpPr>
        <p:spPr>
          <a:xfrm rot="16200000">
            <a:off x="1711222" y="5132813"/>
            <a:ext cx="160774" cy="2525808"/>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1" anchor="ctr"/>
          <a:lstStyle/>
          <a:p>
            <a:pPr algn="ctr"/>
            <a:endParaRPr lang="he-IL"/>
          </a:p>
        </p:txBody>
      </p:sp>
      <p:sp>
        <p:nvSpPr>
          <p:cNvPr id="61" name="Left Brace 60"/>
          <p:cNvSpPr/>
          <p:nvPr/>
        </p:nvSpPr>
        <p:spPr>
          <a:xfrm rot="16200000">
            <a:off x="5770604" y="5132813"/>
            <a:ext cx="160774" cy="2525808"/>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1" anchor="ctr"/>
          <a:lstStyle/>
          <a:p>
            <a:pPr algn="ctr"/>
            <a:endParaRPr lang="he-IL"/>
          </a:p>
        </p:txBody>
      </p:sp>
      <p:sp>
        <p:nvSpPr>
          <p:cNvPr id="62" name="Left Brace 61"/>
          <p:cNvSpPr/>
          <p:nvPr/>
        </p:nvSpPr>
        <p:spPr>
          <a:xfrm rot="16200000">
            <a:off x="9733004" y="5132817"/>
            <a:ext cx="160774" cy="2525808"/>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1" anchor="ctr"/>
          <a:lstStyle/>
          <a:p>
            <a:pPr algn="ctr"/>
            <a:endParaRPr lang="he-IL"/>
          </a:p>
        </p:txBody>
      </p:sp>
      <p:pic>
        <p:nvPicPr>
          <p:cNvPr id="64" name="Picture 2" descr="\ \hat{x} , \ \hat{y} , \ \hat{z}"/>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rightnessContrast bright="-40000"/>
                    </a14:imgEffect>
                  </a14:imgLayer>
                </a14:imgProps>
              </a:ext>
              <a:ext uri="{28A0092B-C50C-407E-A947-70E740481C1C}">
                <a14:useLocalDpi xmlns:a14="http://schemas.microsoft.com/office/drawing/2010/main" val="0"/>
              </a:ext>
            </a:extLst>
          </a:blip>
          <a:srcRect r="81726" b="-7766"/>
          <a:stretch/>
        </p:blipFill>
        <p:spPr bwMode="auto">
          <a:xfrm>
            <a:off x="1703864" y="6571413"/>
            <a:ext cx="175490" cy="300442"/>
          </a:xfrm>
          <a:prstGeom prst="rect">
            <a:avLst/>
          </a:prstGeom>
          <a:noFill/>
          <a:extLst>
            <a:ext uri="{909E8E84-426E-40DD-AFC4-6F175D3DCCD1}">
              <a14:hiddenFill xmlns:a14="http://schemas.microsoft.com/office/drawing/2010/main">
                <a:solidFill>
                  <a:srgbClr val="FFFFFF"/>
                </a:solidFill>
              </a14:hiddenFill>
            </a:ext>
          </a:extLst>
        </p:spPr>
      </p:pic>
      <p:sp>
        <p:nvSpPr>
          <p:cNvPr id="65" name="Rectangle 64"/>
          <p:cNvSpPr/>
          <p:nvPr/>
        </p:nvSpPr>
        <p:spPr>
          <a:xfrm>
            <a:off x="3784559" y="6502523"/>
            <a:ext cx="4097597" cy="369332"/>
          </a:xfrm>
          <a:prstGeom prst="rect">
            <a:avLst/>
          </a:prstGeom>
        </p:spPr>
        <p:txBody>
          <a:bodyPr wrap="none">
            <a:spAutoFit/>
          </a:bodyPr>
          <a:lstStyle/>
          <a:p>
            <a:pPr algn="r" rtl="1"/>
            <a:r>
              <a:rPr lang="en-US" i="1" dirty="0"/>
              <a:t> </a:t>
            </a:r>
            <a:r>
              <a:rPr lang="he-IL" i="1" dirty="0"/>
              <a:t>שכבת נוירונים חבויה (עם 4 יחידות נוירונים)</a:t>
            </a:r>
          </a:p>
        </p:txBody>
      </p:sp>
      <p:sp>
        <p:nvSpPr>
          <p:cNvPr id="66" name="Rectangle 65"/>
          <p:cNvSpPr/>
          <p:nvPr/>
        </p:nvSpPr>
        <p:spPr>
          <a:xfrm>
            <a:off x="8742262" y="6495403"/>
            <a:ext cx="2169184" cy="369332"/>
          </a:xfrm>
          <a:prstGeom prst="rect">
            <a:avLst/>
          </a:prstGeom>
        </p:spPr>
        <p:txBody>
          <a:bodyPr wrap="none">
            <a:spAutoFit/>
          </a:bodyPr>
          <a:lstStyle/>
          <a:p>
            <a:pPr algn="r" rtl="1"/>
            <a:r>
              <a:rPr lang="he-IL" i="1" dirty="0"/>
              <a:t>תוצאה צפויה (הערכה)</a:t>
            </a:r>
          </a:p>
        </p:txBody>
      </p:sp>
      <p:sp>
        <p:nvSpPr>
          <p:cNvPr id="71" name="Rounded Rectangle 70"/>
          <p:cNvSpPr/>
          <p:nvPr/>
        </p:nvSpPr>
        <p:spPr>
          <a:xfrm>
            <a:off x="6162014" y="2126707"/>
            <a:ext cx="873125" cy="3370998"/>
          </a:xfrm>
          <a:prstGeom prst="roundRect">
            <a:avLst/>
          </a:prstGeom>
          <a:solidFill>
            <a:srgbClr val="7030A0">
              <a:alpha val="90000"/>
            </a:srgbClr>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3200" dirty="0"/>
              <a:t>Q</a:t>
            </a:r>
            <a:r>
              <a:rPr lang="en-US" sz="1400" dirty="0"/>
              <a:t>7*4</a:t>
            </a:r>
            <a:endParaRPr lang="he-IL" sz="800" dirty="0"/>
          </a:p>
        </p:txBody>
      </p:sp>
      <p:sp>
        <p:nvSpPr>
          <p:cNvPr id="72" name="Rounded Rectangle 71"/>
          <p:cNvSpPr/>
          <p:nvPr/>
        </p:nvSpPr>
        <p:spPr>
          <a:xfrm>
            <a:off x="7147505" y="3130394"/>
            <a:ext cx="647492" cy="1451276"/>
          </a:xfrm>
          <a:prstGeom prst="roundRect">
            <a:avLst/>
          </a:prstGeom>
          <a:solidFill>
            <a:schemeClr val="accent5">
              <a:lumMod val="50000"/>
              <a:alpha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3600" dirty="0"/>
              <a:t>W</a:t>
            </a:r>
            <a:r>
              <a:rPr lang="en-US" sz="1600" dirty="0"/>
              <a:t>4*1</a:t>
            </a:r>
            <a:endParaRPr lang="he-IL" sz="1600" dirty="0"/>
          </a:p>
        </p:txBody>
      </p:sp>
      <p:sp>
        <p:nvSpPr>
          <p:cNvPr id="74" name="Rounded Rectangle 73"/>
          <p:cNvSpPr/>
          <p:nvPr/>
        </p:nvSpPr>
        <p:spPr>
          <a:xfrm>
            <a:off x="9366713" y="2108027"/>
            <a:ext cx="509904" cy="3370998"/>
          </a:xfrm>
          <a:prstGeom prst="roundRect">
            <a:avLst/>
          </a:prstGeom>
          <a:solidFill>
            <a:schemeClr val="accent5">
              <a:lumMod val="50000"/>
              <a:alpha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3200" dirty="0"/>
              <a:t>R</a:t>
            </a:r>
            <a:r>
              <a:rPr lang="en-US" sz="1400" dirty="0"/>
              <a:t>7*1</a:t>
            </a:r>
            <a:endParaRPr lang="he-IL" sz="800" dirty="0"/>
          </a:p>
        </p:txBody>
      </p:sp>
      <p:grpSp>
        <p:nvGrpSpPr>
          <p:cNvPr id="2" name="Group 1"/>
          <p:cNvGrpSpPr/>
          <p:nvPr/>
        </p:nvGrpSpPr>
        <p:grpSpPr>
          <a:xfrm>
            <a:off x="308947" y="124692"/>
            <a:ext cx="5784789" cy="5364882"/>
            <a:chOff x="308947" y="124692"/>
            <a:chExt cx="5784789" cy="5364882"/>
          </a:xfrm>
        </p:grpSpPr>
        <p:sp>
          <p:nvSpPr>
            <p:cNvPr id="56" name="Rounded Rectangle 55"/>
            <p:cNvSpPr/>
            <p:nvPr/>
          </p:nvSpPr>
          <p:spPr>
            <a:xfrm>
              <a:off x="308947" y="2134573"/>
              <a:ext cx="2265729" cy="3133142"/>
            </a:xfrm>
            <a:prstGeom prst="roundRect">
              <a:avLst/>
            </a:prstGeom>
            <a:solidFill>
              <a:schemeClr val="accent4">
                <a:lumMod val="50000"/>
                <a:alpha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3600" dirty="0"/>
                <a:t>X</a:t>
              </a:r>
              <a:r>
                <a:rPr lang="en-US" sz="1600" dirty="0"/>
                <a:t>7*3</a:t>
              </a:r>
              <a:endParaRPr lang="he-IL" sz="1600" dirty="0"/>
            </a:p>
          </p:txBody>
        </p:sp>
        <p:sp>
          <p:nvSpPr>
            <p:cNvPr id="67" name="Rounded Rectangle 66"/>
            <p:cNvSpPr/>
            <p:nvPr/>
          </p:nvSpPr>
          <p:spPr>
            <a:xfrm>
              <a:off x="2786874" y="2995374"/>
              <a:ext cx="2337405" cy="1451276"/>
            </a:xfrm>
            <a:prstGeom prst="roundRect">
              <a:avLst/>
            </a:prstGeom>
            <a:solidFill>
              <a:schemeClr val="accent1">
                <a:alpha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3600" dirty="0"/>
                <a:t>W</a:t>
              </a:r>
              <a:r>
                <a:rPr lang="en-US" sz="1600" dirty="0"/>
                <a:t>3*4</a:t>
              </a:r>
              <a:endParaRPr lang="he-IL" sz="1600" dirty="0"/>
            </a:p>
          </p:txBody>
        </p:sp>
        <p:sp>
          <p:nvSpPr>
            <p:cNvPr id="69" name="Rounded Rectangle 68"/>
            <p:cNvSpPr/>
            <p:nvPr/>
          </p:nvSpPr>
          <p:spPr>
            <a:xfrm>
              <a:off x="5220611" y="2118576"/>
              <a:ext cx="873125" cy="3370998"/>
            </a:xfrm>
            <a:prstGeom prst="roundRect">
              <a:avLst/>
            </a:prstGeom>
            <a:solidFill>
              <a:schemeClr val="accent1">
                <a:alpha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3200" dirty="0"/>
                <a:t>Z</a:t>
              </a:r>
              <a:r>
                <a:rPr lang="en-US" sz="1400" dirty="0"/>
                <a:t>7*4</a:t>
              </a:r>
              <a:endParaRPr lang="he-IL" sz="800" dirty="0"/>
            </a:p>
          </p:txBody>
        </p:sp>
        <p:sp>
          <p:nvSpPr>
            <p:cNvPr id="70" name="Rounded Rectangular Callout 69"/>
            <p:cNvSpPr/>
            <p:nvPr/>
          </p:nvSpPr>
          <p:spPr>
            <a:xfrm>
              <a:off x="658966" y="124692"/>
              <a:ext cx="1968303" cy="1914572"/>
            </a:xfrm>
            <a:prstGeom prst="wedgeRoundRectCallout">
              <a:avLst>
                <a:gd name="adj1" fmla="val 191740"/>
                <a:gd name="adj2" fmla="val 5817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1"/>
              <a:r>
                <a:rPr lang="he-IL" dirty="0"/>
                <a:t>המטריצה המתקבלת מייצגת את מה שהתקבל בכניסה ל-4 הנוירונים שבשכבה מ-7 הניסויים</a:t>
              </a:r>
              <a:endParaRPr lang="he-IL" sz="1000" dirty="0"/>
            </a:p>
          </p:txBody>
        </p:sp>
        <p:sp>
          <p:nvSpPr>
            <p:cNvPr id="75" name="TextBox 74"/>
            <p:cNvSpPr txBox="1"/>
            <p:nvPr/>
          </p:nvSpPr>
          <p:spPr>
            <a:xfrm>
              <a:off x="4933992" y="3399486"/>
              <a:ext cx="465192" cy="769441"/>
            </a:xfrm>
            <a:prstGeom prst="rect">
              <a:avLst/>
            </a:prstGeom>
            <a:noFill/>
          </p:spPr>
          <p:txBody>
            <a:bodyPr wrap="none" rtlCol="1">
              <a:spAutoFit/>
            </a:bodyPr>
            <a:lstStyle/>
            <a:p>
              <a:r>
                <a:rPr lang="en-US" sz="4400" dirty="0"/>
                <a:t>=</a:t>
              </a:r>
              <a:endParaRPr lang="he-IL" sz="4400" dirty="0"/>
            </a:p>
          </p:txBody>
        </p:sp>
        <p:sp>
          <p:nvSpPr>
            <p:cNvPr id="79" name="TextBox 78"/>
            <p:cNvSpPr txBox="1"/>
            <p:nvPr/>
          </p:nvSpPr>
          <p:spPr>
            <a:xfrm>
              <a:off x="2452242" y="2427828"/>
              <a:ext cx="556563" cy="1862048"/>
            </a:xfrm>
            <a:prstGeom prst="rect">
              <a:avLst/>
            </a:prstGeom>
            <a:noFill/>
          </p:spPr>
          <p:txBody>
            <a:bodyPr wrap="none" rtlCol="1">
              <a:spAutoFit/>
            </a:bodyPr>
            <a:lstStyle/>
            <a:p>
              <a:r>
                <a:rPr lang="en-US" sz="11500" dirty="0"/>
                <a:t>.</a:t>
              </a:r>
              <a:endParaRPr lang="he-IL" sz="11500" dirty="0"/>
            </a:p>
          </p:txBody>
        </p:sp>
      </p:grpSp>
      <p:sp>
        <p:nvSpPr>
          <p:cNvPr id="80" name="TextBox 79"/>
          <p:cNvSpPr txBox="1"/>
          <p:nvPr/>
        </p:nvSpPr>
        <p:spPr>
          <a:xfrm>
            <a:off x="6803234" y="2537774"/>
            <a:ext cx="556563" cy="1862048"/>
          </a:xfrm>
          <a:prstGeom prst="rect">
            <a:avLst/>
          </a:prstGeom>
          <a:noFill/>
        </p:spPr>
        <p:txBody>
          <a:bodyPr wrap="none" rtlCol="1">
            <a:spAutoFit/>
          </a:bodyPr>
          <a:lstStyle/>
          <a:p>
            <a:r>
              <a:rPr lang="en-US" sz="11500" dirty="0"/>
              <a:t>.</a:t>
            </a:r>
            <a:endParaRPr lang="he-IL" sz="11500" dirty="0"/>
          </a:p>
        </p:txBody>
      </p:sp>
      <p:sp>
        <p:nvSpPr>
          <p:cNvPr id="81" name="TextBox 80"/>
          <p:cNvSpPr txBox="1"/>
          <p:nvPr/>
        </p:nvSpPr>
        <p:spPr>
          <a:xfrm>
            <a:off x="8193417" y="3508238"/>
            <a:ext cx="465192" cy="769441"/>
          </a:xfrm>
          <a:prstGeom prst="rect">
            <a:avLst/>
          </a:prstGeom>
          <a:noFill/>
        </p:spPr>
        <p:txBody>
          <a:bodyPr wrap="none" rtlCol="1">
            <a:spAutoFit/>
          </a:bodyPr>
          <a:lstStyle/>
          <a:p>
            <a:r>
              <a:rPr lang="en-US" sz="4400" dirty="0"/>
              <a:t>=</a:t>
            </a:r>
            <a:endParaRPr lang="he-IL" sz="4400" dirty="0"/>
          </a:p>
        </p:txBody>
      </p:sp>
      <p:sp>
        <p:nvSpPr>
          <p:cNvPr id="82" name="Rounded Rectangle 81"/>
          <p:cNvSpPr/>
          <p:nvPr/>
        </p:nvSpPr>
        <p:spPr>
          <a:xfrm>
            <a:off x="9958588" y="2108027"/>
            <a:ext cx="509904" cy="3370998"/>
          </a:xfrm>
          <a:prstGeom prst="roundRect">
            <a:avLst/>
          </a:prstGeom>
          <a:solidFill>
            <a:srgbClr val="00B050">
              <a:alpha val="90000"/>
            </a:srgbClr>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lvl="0" algn="ctr"/>
            <a:r>
              <a:rPr lang="he-IL" altLang="he-IL" sz="3200" b="1" dirty="0">
                <a:solidFill>
                  <a:schemeClr val="bg1"/>
                </a:solidFill>
                <a:latin typeface="Arial" panose="020B0604020202020204" pitchFamily="34" charset="0"/>
              </a:rPr>
              <a:t>Ŷ</a:t>
            </a:r>
            <a:r>
              <a:rPr lang="he-IL" altLang="he-IL" sz="4000" dirty="0">
                <a:solidFill>
                  <a:schemeClr val="tx1"/>
                </a:solidFill>
              </a:rPr>
              <a:t> </a:t>
            </a:r>
            <a:r>
              <a:rPr lang="en-US" sz="1400" dirty="0"/>
              <a:t>7*1</a:t>
            </a:r>
            <a:endParaRPr lang="he-IL" sz="800" dirty="0"/>
          </a:p>
        </p:txBody>
      </p:sp>
      <p:sp>
        <p:nvSpPr>
          <p:cNvPr id="78" name="TextBox 77"/>
          <p:cNvSpPr txBox="1"/>
          <p:nvPr/>
        </p:nvSpPr>
        <p:spPr>
          <a:xfrm>
            <a:off x="9405403" y="4201941"/>
            <a:ext cx="394660" cy="1200329"/>
          </a:xfrm>
          <a:prstGeom prst="rect">
            <a:avLst/>
          </a:prstGeom>
          <a:noFill/>
        </p:spPr>
        <p:txBody>
          <a:bodyPr wrap="none" rtlCol="1">
            <a:spAutoFit/>
          </a:bodyPr>
          <a:lstStyle/>
          <a:p>
            <a:r>
              <a:rPr lang="en-US" sz="7200" b="1" dirty="0">
                <a:solidFill>
                  <a:schemeClr val="bg1"/>
                </a:solidFill>
                <a:latin typeface="Gabriola" panose="04040605051002020D02" pitchFamily="82" charset="0"/>
              </a:rPr>
              <a:t>f</a:t>
            </a:r>
            <a:endParaRPr lang="he-IL" sz="7200" b="1" dirty="0">
              <a:solidFill>
                <a:schemeClr val="bg1"/>
              </a:solidFill>
              <a:latin typeface="Gabriola" panose="04040605051002020D02" pitchFamily="82" charset="0"/>
            </a:endParaRPr>
          </a:p>
        </p:txBody>
      </p:sp>
      <p:sp>
        <p:nvSpPr>
          <p:cNvPr id="76" name="TextBox 75"/>
          <p:cNvSpPr txBox="1"/>
          <p:nvPr/>
        </p:nvSpPr>
        <p:spPr>
          <a:xfrm>
            <a:off x="5473708" y="4193014"/>
            <a:ext cx="323524" cy="1200329"/>
          </a:xfrm>
          <a:prstGeom prst="rect">
            <a:avLst/>
          </a:prstGeom>
          <a:noFill/>
        </p:spPr>
        <p:txBody>
          <a:bodyPr wrap="square" rtlCol="1">
            <a:spAutoFit/>
          </a:bodyPr>
          <a:lstStyle>
            <a:defPPr>
              <a:defRPr lang="he-IL"/>
            </a:defPPr>
            <a:lvl1pPr>
              <a:defRPr sz="4400" b="1">
                <a:solidFill>
                  <a:schemeClr val="accent4"/>
                </a:solidFill>
                <a:latin typeface="Gabriola" panose="04040605051002020D02" pitchFamily="82" charset="0"/>
              </a:defRPr>
            </a:lvl1pPr>
          </a:lstStyle>
          <a:p>
            <a:r>
              <a:rPr lang="en-US" sz="7200" dirty="0">
                <a:solidFill>
                  <a:schemeClr val="bg1"/>
                </a:solidFill>
              </a:rPr>
              <a:t>f</a:t>
            </a:r>
            <a:endParaRPr lang="he-IL" sz="7200" dirty="0">
              <a:solidFill>
                <a:schemeClr val="bg1"/>
              </a:solidFill>
            </a:endParaRPr>
          </a:p>
        </p:txBody>
      </p:sp>
      <p:sp>
        <p:nvSpPr>
          <p:cNvPr id="68" name="TextBox 67"/>
          <p:cNvSpPr txBox="1"/>
          <p:nvPr/>
        </p:nvSpPr>
        <p:spPr>
          <a:xfrm>
            <a:off x="5916505" y="3401950"/>
            <a:ext cx="465192" cy="769441"/>
          </a:xfrm>
          <a:prstGeom prst="rect">
            <a:avLst/>
          </a:prstGeom>
          <a:noFill/>
        </p:spPr>
        <p:txBody>
          <a:bodyPr wrap="none" rtlCol="1">
            <a:spAutoFit/>
          </a:bodyPr>
          <a:lstStyle/>
          <a:p>
            <a:r>
              <a:rPr lang="en-US" sz="4400" dirty="0"/>
              <a:t>=</a:t>
            </a:r>
            <a:endParaRPr lang="he-IL" sz="4400" dirty="0"/>
          </a:p>
        </p:txBody>
      </p:sp>
      <p:sp>
        <p:nvSpPr>
          <p:cNvPr id="73" name="TextBox 72"/>
          <p:cNvSpPr txBox="1"/>
          <p:nvPr/>
        </p:nvSpPr>
        <p:spPr>
          <a:xfrm>
            <a:off x="9683805" y="3347334"/>
            <a:ext cx="465192" cy="769441"/>
          </a:xfrm>
          <a:prstGeom prst="rect">
            <a:avLst/>
          </a:prstGeom>
          <a:noFill/>
        </p:spPr>
        <p:txBody>
          <a:bodyPr wrap="none" rtlCol="1">
            <a:spAutoFit/>
          </a:bodyPr>
          <a:lstStyle/>
          <a:p>
            <a:r>
              <a:rPr lang="en-US" sz="4400" dirty="0"/>
              <a:t>=</a:t>
            </a:r>
            <a:endParaRPr lang="he-IL" sz="4400" dirty="0"/>
          </a:p>
        </p:txBody>
      </p:sp>
      <p:sp>
        <p:nvSpPr>
          <p:cNvPr id="83" name="Title 2">
            <a:extLst>
              <a:ext uri="{FF2B5EF4-FFF2-40B4-BE49-F238E27FC236}">
                <a16:creationId xmlns="" xmlns:a16="http://schemas.microsoft.com/office/drawing/2014/main" id="{145778C6-467A-41C8-AF57-1FE99E02017E}"/>
              </a:ext>
            </a:extLst>
          </p:cNvPr>
          <p:cNvSpPr txBox="1">
            <a:spLocks/>
          </p:cNvSpPr>
          <p:nvPr/>
        </p:nvSpPr>
        <p:spPr>
          <a:xfrm>
            <a:off x="8873974" y="65025"/>
            <a:ext cx="3245341" cy="1146339"/>
          </a:xfrm>
          <a:prstGeom prst="rect">
            <a:avLst/>
          </a:prstGeom>
        </p:spPr>
        <p:txBody>
          <a:bodyPr vert="horz" lIns="91440" tIns="45720" rIns="91440" bIns="45720" rtlCol="0" anchor="ctr">
            <a:normAutofit/>
          </a:bodyPr>
          <a:lstStyle>
            <a:lvl1pPr algn="r" defTabSz="914400" rtl="0" eaLnBrk="1" latinLnBrk="0" hangingPunct="1">
              <a:lnSpc>
                <a:spcPct val="90000"/>
              </a:lnSpc>
              <a:spcBef>
                <a:spcPct val="0"/>
              </a:spcBef>
              <a:buNone/>
              <a:defRPr sz="3600" kern="1200">
                <a:solidFill>
                  <a:schemeClr val="bg1"/>
                </a:solidFill>
                <a:latin typeface="+mj-lt"/>
                <a:ea typeface="+mj-ea"/>
                <a:cs typeface="+mj-cs"/>
              </a:defRPr>
            </a:lvl1pPr>
          </a:lstStyle>
          <a:p>
            <a:r>
              <a:rPr lang="he-IL" b="1" dirty="0">
                <a:solidFill>
                  <a:schemeClr val="tx1"/>
                </a:solidFill>
                <a:latin typeface="+mn-lt"/>
                <a:ea typeface="+mn-ea"/>
                <a:cs typeface="+mn-cs"/>
              </a:rPr>
              <a:t>חישוב מטריצאלי</a:t>
            </a:r>
            <a:endParaRPr lang="he-IL" b="1" dirty="0">
              <a:solidFill>
                <a:schemeClr val="tx1"/>
              </a:solidFill>
              <a:cs typeface="+mn-cs"/>
            </a:endParaRPr>
          </a:p>
        </p:txBody>
      </p:sp>
    </p:spTree>
    <p:extLst>
      <p:ext uri="{BB962C8B-B14F-4D97-AF65-F5344CB8AC3E}">
        <p14:creationId xmlns:p14="http://schemas.microsoft.com/office/powerpoint/2010/main" val="2384945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animBg="1"/>
      <p:bldP spid="72" grpId="0" animBg="1"/>
      <p:bldP spid="74" grpId="0" animBg="1"/>
      <p:bldP spid="80" grpId="0"/>
      <p:bldP spid="81" grpId="0"/>
      <p:bldP spid="82" grpId="0" animBg="1"/>
      <p:bldP spid="78" grpId="0"/>
      <p:bldP spid="76" grpId="0"/>
      <p:bldP spid="68" grpId="0"/>
      <p:bldP spid="7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p:cNvSpPr txBox="1">
            <a:spLocks/>
          </p:cNvSpPr>
          <p:nvPr/>
        </p:nvSpPr>
        <p:spPr>
          <a:xfrm>
            <a:off x="7614423" y="85499"/>
            <a:ext cx="4515410" cy="594985"/>
          </a:xfrm>
          <a:prstGeom prst="rect">
            <a:avLst/>
          </a:prstGeom>
        </p:spPr>
        <p:txBody>
          <a:bodyPr vert="horz" lIns="91440" tIns="45720" rIns="91440" bIns="45720" rtlCol="0" anchor="ctr">
            <a:noAutofit/>
          </a:bodyPr>
          <a:lstStyle>
            <a:lvl1pPr algn="r" defTabSz="914400" rtl="0" eaLnBrk="1" latinLnBrk="0" hangingPunct="1">
              <a:lnSpc>
                <a:spcPct val="90000"/>
              </a:lnSpc>
              <a:spcBef>
                <a:spcPct val="0"/>
              </a:spcBef>
              <a:buNone/>
              <a:defRPr sz="3600" kern="1200">
                <a:solidFill>
                  <a:schemeClr val="bg1"/>
                </a:solidFill>
                <a:latin typeface="+mj-lt"/>
                <a:ea typeface="+mj-ea"/>
                <a:cs typeface="+mj-cs"/>
              </a:defRPr>
            </a:lvl1pPr>
          </a:lstStyle>
          <a:p>
            <a:r>
              <a:rPr lang="he-IL" sz="3200" b="1" dirty="0">
                <a:solidFill>
                  <a:schemeClr val="tx1"/>
                </a:solidFill>
                <a:cs typeface="+mn-cs"/>
              </a:rPr>
              <a:t>משוואת המערכת</a:t>
            </a:r>
          </a:p>
          <a:p>
            <a:r>
              <a:rPr lang="he-IL" sz="3200" b="1" dirty="0">
                <a:solidFill>
                  <a:schemeClr val="tx1"/>
                </a:solidFill>
                <a:cs typeface="+mn-cs"/>
              </a:rPr>
              <a:t>בעבור הדוגמא הקודמת</a:t>
            </a:r>
          </a:p>
        </p:txBody>
      </p:sp>
      <p:grpSp>
        <p:nvGrpSpPr>
          <p:cNvPr id="24" name="Group 23"/>
          <p:cNvGrpSpPr/>
          <p:nvPr/>
        </p:nvGrpSpPr>
        <p:grpSpPr>
          <a:xfrm>
            <a:off x="4136066" y="1977656"/>
            <a:ext cx="7993766" cy="4702060"/>
            <a:chOff x="330307" y="1630327"/>
            <a:chExt cx="6759948" cy="3382069"/>
          </a:xfrm>
        </p:grpSpPr>
        <p:grpSp>
          <p:nvGrpSpPr>
            <p:cNvPr id="18" name="Group 17"/>
            <p:cNvGrpSpPr/>
            <p:nvPr/>
          </p:nvGrpSpPr>
          <p:grpSpPr>
            <a:xfrm>
              <a:off x="330307" y="1630327"/>
              <a:ext cx="6759948" cy="2495835"/>
              <a:chOff x="2445031" y="1207184"/>
              <a:chExt cx="7952509" cy="3263410"/>
            </a:xfrm>
          </p:grpSpPr>
          <p:grpSp>
            <p:nvGrpSpPr>
              <p:cNvPr id="3" name="Group 2"/>
              <p:cNvGrpSpPr/>
              <p:nvPr/>
            </p:nvGrpSpPr>
            <p:grpSpPr>
              <a:xfrm>
                <a:off x="2837962" y="1510146"/>
                <a:ext cx="6950096" cy="2937163"/>
                <a:chOff x="454979" y="1482437"/>
                <a:chExt cx="11069176" cy="4677917"/>
              </a:xfrm>
            </p:grpSpPr>
            <p:sp>
              <p:nvSpPr>
                <p:cNvPr id="7" name="Oval 6"/>
                <p:cNvSpPr/>
                <p:nvPr/>
              </p:nvSpPr>
              <p:spPr>
                <a:xfrm>
                  <a:off x="2036619" y="1953487"/>
                  <a:ext cx="1006278" cy="955965"/>
                </a:xfrm>
                <a:prstGeom prst="ellipse">
                  <a:avLst/>
                </a:prstGeom>
                <a:solidFill>
                  <a:schemeClr val="bg1"/>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400"/>
                </a:p>
              </p:txBody>
            </p:sp>
            <p:sp>
              <p:nvSpPr>
                <p:cNvPr id="8" name="Oval 7"/>
                <p:cNvSpPr/>
                <p:nvPr/>
              </p:nvSpPr>
              <p:spPr>
                <a:xfrm>
                  <a:off x="2036619" y="4802613"/>
                  <a:ext cx="1006278" cy="955965"/>
                </a:xfrm>
                <a:prstGeom prst="ellipse">
                  <a:avLst/>
                </a:prstGeom>
                <a:no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400"/>
                </a:p>
              </p:txBody>
            </p:sp>
            <p:sp>
              <p:nvSpPr>
                <p:cNvPr id="9" name="Oval 8"/>
                <p:cNvSpPr/>
                <p:nvPr/>
              </p:nvSpPr>
              <p:spPr>
                <a:xfrm>
                  <a:off x="2036619" y="3378050"/>
                  <a:ext cx="1006278" cy="955965"/>
                </a:xfrm>
                <a:prstGeom prst="ellipse">
                  <a:avLst/>
                </a:prstGeom>
                <a:no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400"/>
                </a:p>
              </p:txBody>
            </p:sp>
            <p:sp>
              <p:nvSpPr>
                <p:cNvPr id="10" name="Oval 9"/>
                <p:cNvSpPr/>
                <p:nvPr/>
              </p:nvSpPr>
              <p:spPr>
                <a:xfrm>
                  <a:off x="5555679" y="1482437"/>
                  <a:ext cx="1006278" cy="955965"/>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400"/>
                </a:p>
              </p:txBody>
            </p:sp>
            <p:sp>
              <p:nvSpPr>
                <p:cNvPr id="11" name="Oval 10"/>
                <p:cNvSpPr/>
                <p:nvPr/>
              </p:nvSpPr>
              <p:spPr>
                <a:xfrm>
                  <a:off x="5555679" y="3971338"/>
                  <a:ext cx="1006278" cy="955965"/>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400"/>
                </a:p>
              </p:txBody>
            </p:sp>
            <p:sp>
              <p:nvSpPr>
                <p:cNvPr id="12" name="Oval 11"/>
                <p:cNvSpPr/>
                <p:nvPr/>
              </p:nvSpPr>
              <p:spPr>
                <a:xfrm>
                  <a:off x="5555679" y="2740742"/>
                  <a:ext cx="1006278" cy="955965"/>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400"/>
                </a:p>
              </p:txBody>
            </p:sp>
            <p:sp>
              <p:nvSpPr>
                <p:cNvPr id="13" name="Oval 12"/>
                <p:cNvSpPr/>
                <p:nvPr/>
              </p:nvSpPr>
              <p:spPr>
                <a:xfrm>
                  <a:off x="5555679" y="5204389"/>
                  <a:ext cx="1006278" cy="955965"/>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400"/>
                </a:p>
              </p:txBody>
            </p:sp>
            <p:sp>
              <p:nvSpPr>
                <p:cNvPr id="14" name="Oval 13"/>
                <p:cNvSpPr/>
                <p:nvPr/>
              </p:nvSpPr>
              <p:spPr>
                <a:xfrm>
                  <a:off x="9490367" y="3443857"/>
                  <a:ext cx="1006278" cy="955965"/>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400"/>
                </a:p>
              </p:txBody>
            </p:sp>
            <p:sp>
              <p:nvSpPr>
                <p:cNvPr id="15" name="Right Arrow 14"/>
                <p:cNvSpPr/>
                <p:nvPr/>
              </p:nvSpPr>
              <p:spPr>
                <a:xfrm>
                  <a:off x="613973" y="2071251"/>
                  <a:ext cx="1177637" cy="720436"/>
                </a:xfrm>
                <a:prstGeom prst="rightArrow">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400" i="1" dirty="0"/>
                    <a:t>Distance</a:t>
                  </a:r>
                  <a:endParaRPr lang="he-IL" sz="200" i="1" dirty="0"/>
                </a:p>
              </p:txBody>
            </p:sp>
            <p:sp>
              <p:nvSpPr>
                <p:cNvPr id="16" name="Right Arrow 15"/>
                <p:cNvSpPr/>
                <p:nvPr/>
              </p:nvSpPr>
              <p:spPr>
                <a:xfrm>
                  <a:off x="613972" y="3443857"/>
                  <a:ext cx="1177637" cy="720436"/>
                </a:xfrm>
                <a:prstGeom prst="rightArrow">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200" i="1" dirty="0"/>
                    <a:t>Reflectivity</a:t>
                  </a:r>
                  <a:endParaRPr lang="he-IL" sz="200" dirty="0"/>
                </a:p>
              </p:txBody>
            </p:sp>
            <p:sp>
              <p:nvSpPr>
                <p:cNvPr id="17" name="Right Arrow 16"/>
                <p:cNvSpPr/>
                <p:nvPr/>
              </p:nvSpPr>
              <p:spPr>
                <a:xfrm>
                  <a:off x="613972" y="4920377"/>
                  <a:ext cx="1177637" cy="720436"/>
                </a:xfrm>
                <a:prstGeom prst="rightArrow">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400" i="1" dirty="0" err="1"/>
                    <a:t>cmp_ref</a:t>
                  </a:r>
                  <a:endParaRPr lang="he-IL" sz="400" dirty="0"/>
                </a:p>
              </p:txBody>
            </p:sp>
            <p:cxnSp>
              <p:nvCxnSpPr>
                <p:cNvPr id="19" name="Straight Connector 18"/>
                <p:cNvCxnSpPr>
                  <a:stCxn id="7" idx="6"/>
                  <a:endCxn id="10" idx="2"/>
                </p:cNvCxnSpPr>
                <p:nvPr/>
              </p:nvCxnSpPr>
              <p:spPr>
                <a:xfrm flipV="1">
                  <a:off x="3042897" y="1960420"/>
                  <a:ext cx="2512782" cy="47105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p:cNvCxnSpPr>
                  <a:stCxn id="7" idx="6"/>
                  <a:endCxn id="12" idx="2"/>
                </p:cNvCxnSpPr>
                <p:nvPr/>
              </p:nvCxnSpPr>
              <p:spPr>
                <a:xfrm>
                  <a:off x="3042897" y="2431470"/>
                  <a:ext cx="2512782" cy="787255"/>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p:cNvCxnSpPr>
                  <a:stCxn id="7" idx="6"/>
                  <a:endCxn id="11" idx="2"/>
                </p:cNvCxnSpPr>
                <p:nvPr/>
              </p:nvCxnSpPr>
              <p:spPr>
                <a:xfrm>
                  <a:off x="3042897" y="2431470"/>
                  <a:ext cx="2512782" cy="2017851"/>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p:cNvCxnSpPr>
                  <a:stCxn id="7" idx="6"/>
                  <a:endCxn id="13" idx="2"/>
                </p:cNvCxnSpPr>
                <p:nvPr/>
              </p:nvCxnSpPr>
              <p:spPr>
                <a:xfrm>
                  <a:off x="3042897" y="2431470"/>
                  <a:ext cx="2512782" cy="3250902"/>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p:cNvCxnSpPr>
                  <a:stCxn id="9" idx="6"/>
                  <a:endCxn id="10" idx="2"/>
                </p:cNvCxnSpPr>
                <p:nvPr/>
              </p:nvCxnSpPr>
              <p:spPr>
                <a:xfrm flipV="1">
                  <a:off x="3042897" y="1960420"/>
                  <a:ext cx="2512782" cy="1895613"/>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p:cNvCxnSpPr>
                  <a:stCxn id="9" idx="6"/>
                  <a:endCxn id="12" idx="2"/>
                </p:cNvCxnSpPr>
                <p:nvPr/>
              </p:nvCxnSpPr>
              <p:spPr>
                <a:xfrm flipV="1">
                  <a:off x="3042897" y="3218725"/>
                  <a:ext cx="2512782" cy="637308"/>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a:stCxn id="9" idx="6"/>
                  <a:endCxn id="11" idx="2"/>
                </p:cNvCxnSpPr>
                <p:nvPr/>
              </p:nvCxnSpPr>
              <p:spPr>
                <a:xfrm>
                  <a:off x="3042897" y="3856033"/>
                  <a:ext cx="2512782" cy="593288"/>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p:cNvCxnSpPr>
                  <a:stCxn id="9" idx="6"/>
                  <a:endCxn id="13" idx="2"/>
                </p:cNvCxnSpPr>
                <p:nvPr/>
              </p:nvCxnSpPr>
              <p:spPr>
                <a:xfrm>
                  <a:off x="3042897" y="3856033"/>
                  <a:ext cx="2512782" cy="1826339"/>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Straight Connector 41"/>
                <p:cNvCxnSpPr>
                  <a:stCxn id="8" idx="6"/>
                  <a:endCxn id="10" idx="2"/>
                </p:cNvCxnSpPr>
                <p:nvPr/>
              </p:nvCxnSpPr>
              <p:spPr>
                <a:xfrm flipV="1">
                  <a:off x="3042897" y="1960420"/>
                  <a:ext cx="2512782" cy="3320176"/>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Connector 44"/>
                <p:cNvCxnSpPr>
                  <a:stCxn id="8" idx="6"/>
                  <a:endCxn id="12" idx="2"/>
                </p:cNvCxnSpPr>
                <p:nvPr/>
              </p:nvCxnSpPr>
              <p:spPr>
                <a:xfrm flipV="1">
                  <a:off x="3042897" y="3218725"/>
                  <a:ext cx="2512782" cy="2061871"/>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Straight Connector 47"/>
                <p:cNvCxnSpPr>
                  <a:stCxn id="8" idx="6"/>
                  <a:endCxn id="11" idx="2"/>
                </p:cNvCxnSpPr>
                <p:nvPr/>
              </p:nvCxnSpPr>
              <p:spPr>
                <a:xfrm flipV="1">
                  <a:off x="3042897" y="4449321"/>
                  <a:ext cx="2512782" cy="831275"/>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p:cNvCxnSpPr>
                  <a:stCxn id="8" idx="6"/>
                  <a:endCxn id="13" idx="2"/>
                </p:cNvCxnSpPr>
                <p:nvPr/>
              </p:nvCxnSpPr>
              <p:spPr>
                <a:xfrm>
                  <a:off x="3042897" y="5280596"/>
                  <a:ext cx="2512782" cy="401776"/>
                </a:xfrm>
                <a:prstGeom prst="line">
                  <a:avLst/>
                </a:prstGeom>
              </p:spPr>
              <p:style>
                <a:lnRef idx="1">
                  <a:schemeClr val="accent1"/>
                </a:lnRef>
                <a:fillRef idx="0">
                  <a:schemeClr val="accent1"/>
                </a:fillRef>
                <a:effectRef idx="0">
                  <a:schemeClr val="accent1"/>
                </a:effectRef>
                <a:fontRef idx="minor">
                  <a:schemeClr val="tx1"/>
                </a:fontRef>
              </p:style>
            </p:cxnSp>
            <p:cxnSp>
              <p:nvCxnSpPr>
                <p:cNvPr id="54" name="Straight Connector 53"/>
                <p:cNvCxnSpPr>
                  <a:stCxn id="10" idx="6"/>
                  <a:endCxn id="14" idx="2"/>
                </p:cNvCxnSpPr>
                <p:nvPr/>
              </p:nvCxnSpPr>
              <p:spPr>
                <a:xfrm>
                  <a:off x="6561957" y="1960420"/>
                  <a:ext cx="2928410" cy="1961420"/>
                </a:xfrm>
                <a:prstGeom prst="line">
                  <a:avLst/>
                </a:prstGeom>
                <a:ln>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a:stCxn id="12" idx="6"/>
                  <a:endCxn id="14" idx="2"/>
                </p:cNvCxnSpPr>
                <p:nvPr/>
              </p:nvCxnSpPr>
              <p:spPr>
                <a:xfrm>
                  <a:off x="6561957" y="3218725"/>
                  <a:ext cx="2928410" cy="703115"/>
                </a:xfrm>
                <a:prstGeom prst="line">
                  <a:avLst/>
                </a:prstGeom>
                <a:ln>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a:stCxn id="11" idx="6"/>
                  <a:endCxn id="14" idx="2"/>
                </p:cNvCxnSpPr>
                <p:nvPr/>
              </p:nvCxnSpPr>
              <p:spPr>
                <a:xfrm flipV="1">
                  <a:off x="6561957" y="3921840"/>
                  <a:ext cx="2928410" cy="527481"/>
                </a:xfrm>
                <a:prstGeom prst="line">
                  <a:avLst/>
                </a:prstGeom>
                <a:ln>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a:stCxn id="13" idx="6"/>
                  <a:endCxn id="14" idx="2"/>
                </p:cNvCxnSpPr>
                <p:nvPr/>
              </p:nvCxnSpPr>
              <p:spPr>
                <a:xfrm flipV="1">
                  <a:off x="6561957" y="3921840"/>
                  <a:ext cx="2928410" cy="1760532"/>
                </a:xfrm>
                <a:prstGeom prst="line">
                  <a:avLst/>
                </a:prstGeom>
                <a:ln>
                  <a:solidFill>
                    <a:srgbClr val="002060"/>
                  </a:solidFill>
                </a:ln>
              </p:spPr>
              <p:style>
                <a:lnRef idx="1">
                  <a:schemeClr val="accent1"/>
                </a:lnRef>
                <a:fillRef idx="0">
                  <a:schemeClr val="accent1"/>
                </a:fillRef>
                <a:effectRef idx="0">
                  <a:schemeClr val="accent1"/>
                </a:effectRef>
                <a:fontRef idx="minor">
                  <a:schemeClr val="tx1"/>
                </a:fontRef>
              </p:style>
            </p:cxnSp>
            <p:sp>
              <p:nvSpPr>
                <p:cNvPr id="77" name="Rectangle 76"/>
                <p:cNvSpPr/>
                <p:nvPr/>
              </p:nvSpPr>
              <p:spPr>
                <a:xfrm>
                  <a:off x="11038564" y="3598680"/>
                  <a:ext cx="485591" cy="441167"/>
                </a:xfrm>
                <a:prstGeom prst="rect">
                  <a:avLst/>
                </a:prstGeom>
              </p:spPr>
              <p:txBody>
                <a:bodyPr wrap="none">
                  <a:spAutoFit/>
                </a:bodyPr>
                <a:lstStyle/>
                <a:p>
                  <a:pPr lvl="0"/>
                  <a:r>
                    <a:rPr lang="he-IL" altLang="he-IL" sz="800" b="1" dirty="0">
                      <a:solidFill>
                        <a:srgbClr val="00B050"/>
                      </a:solidFill>
                      <a:latin typeface="Arial" panose="020B0604020202020204" pitchFamily="34" charset="0"/>
                    </a:rPr>
                    <a:t>Ŷ</a:t>
                  </a:r>
                  <a:r>
                    <a:rPr lang="he-IL" altLang="he-IL" sz="1000" dirty="0"/>
                    <a:t> </a:t>
                  </a:r>
                  <a:endParaRPr lang="he-IL" altLang="he-IL" sz="1400" dirty="0">
                    <a:latin typeface="Arial" panose="020B0604020202020204" pitchFamily="34" charset="0"/>
                  </a:endParaRPr>
                </a:p>
                <a:p>
                  <a:r>
                    <a:rPr lang="en-US" sz="200" i="1" dirty="0">
                      <a:solidFill>
                        <a:srgbClr val="00B050"/>
                      </a:solidFill>
                    </a:rPr>
                    <a:t>(estimated)</a:t>
                  </a:r>
                  <a:endParaRPr lang="he-IL" sz="200" dirty="0">
                    <a:solidFill>
                      <a:srgbClr val="00B050"/>
                    </a:solidFill>
                  </a:endParaRPr>
                </a:p>
              </p:txBody>
            </p:sp>
            <p:grpSp>
              <p:nvGrpSpPr>
                <p:cNvPr id="38" name="Group 37"/>
                <p:cNvGrpSpPr/>
                <p:nvPr/>
              </p:nvGrpSpPr>
              <p:grpSpPr>
                <a:xfrm>
                  <a:off x="2234781" y="1768821"/>
                  <a:ext cx="8050397" cy="3973975"/>
                  <a:chOff x="2234781" y="1768821"/>
                  <a:chExt cx="8050397" cy="3973975"/>
                </a:xfrm>
              </p:grpSpPr>
              <p:grpSp>
                <p:nvGrpSpPr>
                  <p:cNvPr id="40" name="Group 39"/>
                  <p:cNvGrpSpPr/>
                  <p:nvPr/>
                </p:nvGrpSpPr>
                <p:grpSpPr>
                  <a:xfrm>
                    <a:off x="2234781" y="1768821"/>
                    <a:ext cx="8050397" cy="3973975"/>
                    <a:chOff x="2234781" y="1768821"/>
                    <a:chExt cx="8050397" cy="3973975"/>
                  </a:xfrm>
                </p:grpSpPr>
                <p:sp>
                  <p:nvSpPr>
                    <p:cNvPr id="44" name="Rectangle 43"/>
                    <p:cNvSpPr/>
                    <p:nvPr/>
                  </p:nvSpPr>
                  <p:spPr>
                    <a:xfrm>
                      <a:off x="5842982" y="1768821"/>
                      <a:ext cx="546862" cy="245092"/>
                    </a:xfrm>
                    <a:prstGeom prst="rect">
                      <a:avLst/>
                    </a:prstGeom>
                  </p:spPr>
                  <p:txBody>
                    <a:bodyPr wrap="none">
                      <a:spAutoFit/>
                    </a:bodyPr>
                    <a:lstStyle/>
                    <a:p>
                      <a:pPr algn="ctr"/>
                      <a:r>
                        <a:rPr lang="en-US" sz="400" b="1" i="1" dirty="0">
                          <a:solidFill>
                            <a:schemeClr val="tx2"/>
                          </a:solidFill>
                        </a:rPr>
                        <a:t>Neuron</a:t>
                      </a:r>
                      <a:endParaRPr lang="he-IL" sz="400" b="1" i="1" dirty="0">
                        <a:solidFill>
                          <a:schemeClr val="tx2"/>
                        </a:solidFill>
                      </a:endParaRPr>
                    </a:p>
                  </p:txBody>
                </p:sp>
                <p:sp>
                  <p:nvSpPr>
                    <p:cNvPr id="46" name="Rectangle 45"/>
                    <p:cNvSpPr/>
                    <p:nvPr/>
                  </p:nvSpPr>
                  <p:spPr>
                    <a:xfrm>
                      <a:off x="5821847" y="3000338"/>
                      <a:ext cx="546862" cy="245092"/>
                    </a:xfrm>
                    <a:prstGeom prst="rect">
                      <a:avLst/>
                    </a:prstGeom>
                  </p:spPr>
                  <p:txBody>
                    <a:bodyPr wrap="none">
                      <a:spAutoFit/>
                    </a:bodyPr>
                    <a:lstStyle/>
                    <a:p>
                      <a:pPr algn="ctr"/>
                      <a:r>
                        <a:rPr lang="en-US" sz="400" b="1" i="1" dirty="0">
                          <a:solidFill>
                            <a:schemeClr val="tx2"/>
                          </a:solidFill>
                        </a:rPr>
                        <a:t>Neuron</a:t>
                      </a:r>
                      <a:endParaRPr lang="he-IL" sz="400" b="1" i="1" dirty="0">
                        <a:solidFill>
                          <a:schemeClr val="tx2"/>
                        </a:solidFill>
                      </a:endParaRPr>
                    </a:p>
                  </p:txBody>
                </p:sp>
                <p:sp>
                  <p:nvSpPr>
                    <p:cNvPr id="47" name="Rectangle 46"/>
                    <p:cNvSpPr/>
                    <p:nvPr/>
                  </p:nvSpPr>
                  <p:spPr>
                    <a:xfrm>
                      <a:off x="5785380" y="4264653"/>
                      <a:ext cx="546862" cy="245092"/>
                    </a:xfrm>
                    <a:prstGeom prst="rect">
                      <a:avLst/>
                    </a:prstGeom>
                  </p:spPr>
                  <p:txBody>
                    <a:bodyPr wrap="none">
                      <a:spAutoFit/>
                    </a:bodyPr>
                    <a:lstStyle/>
                    <a:p>
                      <a:pPr algn="ctr"/>
                      <a:r>
                        <a:rPr lang="en-US" sz="400" b="1" i="1" dirty="0">
                          <a:solidFill>
                            <a:schemeClr val="tx2"/>
                          </a:solidFill>
                        </a:rPr>
                        <a:t>Neuron</a:t>
                      </a:r>
                      <a:endParaRPr lang="he-IL" sz="400" b="1" i="1" dirty="0">
                        <a:solidFill>
                          <a:schemeClr val="tx2"/>
                        </a:solidFill>
                      </a:endParaRPr>
                    </a:p>
                  </p:txBody>
                </p:sp>
                <p:sp>
                  <p:nvSpPr>
                    <p:cNvPr id="49" name="Rectangle 48"/>
                    <p:cNvSpPr/>
                    <p:nvPr/>
                  </p:nvSpPr>
                  <p:spPr>
                    <a:xfrm>
                      <a:off x="5785380" y="5497704"/>
                      <a:ext cx="546862" cy="245092"/>
                    </a:xfrm>
                    <a:prstGeom prst="rect">
                      <a:avLst/>
                    </a:prstGeom>
                  </p:spPr>
                  <p:txBody>
                    <a:bodyPr wrap="none">
                      <a:spAutoFit/>
                    </a:bodyPr>
                    <a:lstStyle/>
                    <a:p>
                      <a:pPr algn="ctr"/>
                      <a:r>
                        <a:rPr lang="en-US" sz="400" b="1" i="1" dirty="0">
                          <a:solidFill>
                            <a:schemeClr val="tx2"/>
                          </a:solidFill>
                        </a:rPr>
                        <a:t>Neuron</a:t>
                      </a:r>
                      <a:endParaRPr lang="he-IL" sz="400" b="1" i="1" dirty="0">
                        <a:solidFill>
                          <a:schemeClr val="tx2"/>
                        </a:solidFill>
                      </a:endParaRPr>
                    </a:p>
                  </p:txBody>
                </p:sp>
                <p:sp>
                  <p:nvSpPr>
                    <p:cNvPr id="50" name="Rectangle 49"/>
                    <p:cNvSpPr/>
                    <p:nvPr/>
                  </p:nvSpPr>
                  <p:spPr>
                    <a:xfrm>
                      <a:off x="9738316" y="3696707"/>
                      <a:ext cx="546862" cy="245092"/>
                    </a:xfrm>
                    <a:prstGeom prst="rect">
                      <a:avLst/>
                    </a:prstGeom>
                  </p:spPr>
                  <p:txBody>
                    <a:bodyPr wrap="none">
                      <a:spAutoFit/>
                    </a:bodyPr>
                    <a:lstStyle/>
                    <a:p>
                      <a:pPr algn="ctr"/>
                      <a:r>
                        <a:rPr lang="en-US" sz="400" b="1" i="1" dirty="0">
                          <a:solidFill>
                            <a:schemeClr val="tx2"/>
                          </a:solidFill>
                        </a:rPr>
                        <a:t>Neuron</a:t>
                      </a:r>
                      <a:endParaRPr lang="he-IL" sz="400" b="1" i="1" dirty="0">
                        <a:solidFill>
                          <a:schemeClr val="tx2"/>
                        </a:solidFill>
                      </a:endParaRPr>
                    </a:p>
                  </p:txBody>
                </p:sp>
                <p:sp>
                  <p:nvSpPr>
                    <p:cNvPr id="52" name="Rectangle 51"/>
                    <p:cNvSpPr/>
                    <p:nvPr/>
                  </p:nvSpPr>
                  <p:spPr>
                    <a:xfrm>
                      <a:off x="2242068" y="2070201"/>
                      <a:ext cx="595370" cy="343130"/>
                    </a:xfrm>
                    <a:prstGeom prst="rect">
                      <a:avLst/>
                    </a:prstGeom>
                  </p:spPr>
                  <p:txBody>
                    <a:bodyPr wrap="none">
                      <a:spAutoFit/>
                    </a:bodyPr>
                    <a:lstStyle/>
                    <a:p>
                      <a:pPr algn="ctr"/>
                      <a:r>
                        <a:rPr lang="en-US" sz="400" b="1" i="1" dirty="0">
                          <a:solidFill>
                            <a:schemeClr val="tx2"/>
                          </a:solidFill>
                        </a:rPr>
                        <a:t>Just</a:t>
                      </a:r>
                      <a:br>
                        <a:rPr lang="en-US" sz="400" b="1" i="1" dirty="0">
                          <a:solidFill>
                            <a:schemeClr val="tx2"/>
                          </a:solidFill>
                        </a:rPr>
                      </a:br>
                      <a:r>
                        <a:rPr lang="en-US" sz="400" b="1" i="1" dirty="0">
                          <a:solidFill>
                            <a:schemeClr val="tx2"/>
                          </a:solidFill>
                        </a:rPr>
                        <a:t> an input</a:t>
                      </a:r>
                      <a:endParaRPr lang="he-IL" sz="400" b="1" i="1" dirty="0">
                        <a:solidFill>
                          <a:schemeClr val="tx2"/>
                        </a:solidFill>
                      </a:endParaRPr>
                    </a:p>
                  </p:txBody>
                </p:sp>
                <p:sp>
                  <p:nvSpPr>
                    <p:cNvPr id="53" name="Rectangle 52"/>
                    <p:cNvSpPr/>
                    <p:nvPr/>
                  </p:nvSpPr>
                  <p:spPr>
                    <a:xfrm>
                      <a:off x="2247709" y="3508237"/>
                      <a:ext cx="595370" cy="343130"/>
                    </a:xfrm>
                    <a:prstGeom prst="rect">
                      <a:avLst/>
                    </a:prstGeom>
                  </p:spPr>
                  <p:txBody>
                    <a:bodyPr wrap="none">
                      <a:spAutoFit/>
                    </a:bodyPr>
                    <a:lstStyle/>
                    <a:p>
                      <a:pPr algn="ctr"/>
                      <a:r>
                        <a:rPr lang="en-US" sz="400" b="1" i="1" dirty="0">
                          <a:solidFill>
                            <a:schemeClr val="tx2"/>
                          </a:solidFill>
                        </a:rPr>
                        <a:t>Just</a:t>
                      </a:r>
                      <a:br>
                        <a:rPr lang="en-US" sz="400" b="1" i="1" dirty="0">
                          <a:solidFill>
                            <a:schemeClr val="tx2"/>
                          </a:solidFill>
                        </a:rPr>
                      </a:br>
                      <a:r>
                        <a:rPr lang="en-US" sz="400" b="1" i="1" dirty="0">
                          <a:solidFill>
                            <a:schemeClr val="tx2"/>
                          </a:solidFill>
                        </a:rPr>
                        <a:t> an input</a:t>
                      </a:r>
                      <a:endParaRPr lang="he-IL" sz="400" b="1" i="1" dirty="0">
                        <a:solidFill>
                          <a:schemeClr val="tx2"/>
                        </a:solidFill>
                      </a:endParaRPr>
                    </a:p>
                  </p:txBody>
                </p:sp>
                <p:sp>
                  <p:nvSpPr>
                    <p:cNvPr id="55" name="Rectangle 54"/>
                    <p:cNvSpPr/>
                    <p:nvPr/>
                  </p:nvSpPr>
                  <p:spPr>
                    <a:xfrm>
                      <a:off x="2234781" y="4930908"/>
                      <a:ext cx="595370" cy="343130"/>
                    </a:xfrm>
                    <a:prstGeom prst="rect">
                      <a:avLst/>
                    </a:prstGeom>
                  </p:spPr>
                  <p:txBody>
                    <a:bodyPr wrap="none">
                      <a:spAutoFit/>
                    </a:bodyPr>
                    <a:lstStyle/>
                    <a:p>
                      <a:pPr algn="ctr"/>
                      <a:r>
                        <a:rPr lang="en-US" sz="400" b="1" i="1" dirty="0">
                          <a:solidFill>
                            <a:schemeClr val="tx2"/>
                          </a:solidFill>
                        </a:rPr>
                        <a:t>Just</a:t>
                      </a:r>
                      <a:br>
                        <a:rPr lang="en-US" sz="400" b="1" i="1" dirty="0">
                          <a:solidFill>
                            <a:schemeClr val="tx2"/>
                          </a:solidFill>
                        </a:rPr>
                      </a:br>
                      <a:r>
                        <a:rPr lang="en-US" sz="400" b="1" i="1" dirty="0">
                          <a:solidFill>
                            <a:schemeClr val="tx2"/>
                          </a:solidFill>
                        </a:rPr>
                        <a:t> an input</a:t>
                      </a:r>
                      <a:endParaRPr lang="he-IL" sz="400" b="1" i="1" dirty="0">
                        <a:solidFill>
                          <a:schemeClr val="tx2"/>
                        </a:solidFill>
                      </a:endParaRPr>
                    </a:p>
                  </p:txBody>
                </p:sp>
              </p:grpSp>
              <p:sp>
                <p:nvSpPr>
                  <p:cNvPr id="41" name="Rectangle 40"/>
                  <p:cNvSpPr/>
                  <p:nvPr/>
                </p:nvSpPr>
                <p:spPr>
                  <a:xfrm rot="2057514">
                    <a:off x="7704219" y="2585927"/>
                    <a:ext cx="643880" cy="269602"/>
                  </a:xfrm>
                  <a:prstGeom prst="rect">
                    <a:avLst/>
                  </a:prstGeom>
                </p:spPr>
                <p:txBody>
                  <a:bodyPr wrap="none">
                    <a:spAutoFit/>
                  </a:bodyPr>
                  <a:lstStyle/>
                  <a:p>
                    <a:pPr algn="ctr"/>
                    <a:r>
                      <a:rPr lang="en-US" sz="500" b="1" i="1" dirty="0">
                        <a:solidFill>
                          <a:schemeClr val="tx2"/>
                        </a:solidFill>
                      </a:rPr>
                      <a:t>Synapse</a:t>
                    </a:r>
                    <a:endParaRPr lang="he-IL" sz="500" b="1" i="1" dirty="0">
                      <a:solidFill>
                        <a:schemeClr val="tx2"/>
                      </a:solidFill>
                    </a:endParaRPr>
                  </a:p>
                </p:txBody>
              </p:sp>
              <p:sp>
                <p:nvSpPr>
                  <p:cNvPr id="43" name="Rectangle 42"/>
                  <p:cNvSpPr/>
                  <p:nvPr/>
                </p:nvSpPr>
                <p:spPr>
                  <a:xfrm rot="20881539">
                    <a:off x="3991336" y="1866663"/>
                    <a:ext cx="643880" cy="269602"/>
                  </a:xfrm>
                  <a:prstGeom prst="rect">
                    <a:avLst/>
                  </a:prstGeom>
                </p:spPr>
                <p:txBody>
                  <a:bodyPr wrap="none">
                    <a:spAutoFit/>
                  </a:bodyPr>
                  <a:lstStyle/>
                  <a:p>
                    <a:pPr algn="ctr"/>
                    <a:r>
                      <a:rPr lang="en-US" sz="500" b="1" i="1" dirty="0">
                        <a:solidFill>
                          <a:schemeClr val="tx2"/>
                        </a:solidFill>
                      </a:rPr>
                      <a:t>Synapse</a:t>
                    </a:r>
                    <a:endParaRPr lang="he-IL" sz="500" b="1" i="1" dirty="0">
                      <a:solidFill>
                        <a:schemeClr val="tx2"/>
                      </a:solidFill>
                    </a:endParaRPr>
                  </a:p>
                </p:txBody>
              </p:sp>
            </p:grpSp>
            <p:cxnSp>
              <p:nvCxnSpPr>
                <p:cNvPr id="58" name="Straight Arrow Connector 57"/>
                <p:cNvCxnSpPr/>
                <p:nvPr/>
              </p:nvCxnSpPr>
              <p:spPr>
                <a:xfrm>
                  <a:off x="10496645" y="3921840"/>
                  <a:ext cx="579650" cy="0"/>
                </a:xfrm>
                <a:prstGeom prst="straightConnector1">
                  <a:avLst/>
                </a:prstGeom>
                <a:ln w="19050">
                  <a:solidFill>
                    <a:srgbClr val="00B050"/>
                  </a:solidFill>
                  <a:tailEnd type="triangle" w="lg" len="lg"/>
                </a:ln>
              </p:spPr>
              <p:style>
                <a:lnRef idx="1">
                  <a:schemeClr val="accent1"/>
                </a:lnRef>
                <a:fillRef idx="0">
                  <a:schemeClr val="accent1"/>
                </a:fillRef>
                <a:effectRef idx="0">
                  <a:schemeClr val="accent1"/>
                </a:effectRef>
                <a:fontRef idx="minor">
                  <a:schemeClr val="tx1"/>
                </a:fontRef>
              </p:style>
            </p:cxnSp>
            <p:sp>
              <p:nvSpPr>
                <p:cNvPr id="71" name="Rounded Rectangle 70"/>
                <p:cNvSpPr/>
                <p:nvPr/>
              </p:nvSpPr>
              <p:spPr>
                <a:xfrm>
                  <a:off x="6162014" y="2126707"/>
                  <a:ext cx="873125" cy="3370998"/>
                </a:xfrm>
                <a:prstGeom prst="roundRect">
                  <a:avLst/>
                </a:prstGeom>
                <a:solidFill>
                  <a:srgbClr val="7030A0">
                    <a:alpha val="90000"/>
                  </a:srgbClr>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800" dirty="0"/>
                    <a:t>Q</a:t>
                  </a:r>
                  <a:r>
                    <a:rPr lang="en-US" sz="200" dirty="0"/>
                    <a:t>7*4</a:t>
                  </a:r>
                  <a:endParaRPr lang="he-IL" sz="100" dirty="0"/>
                </a:p>
              </p:txBody>
            </p:sp>
            <p:sp>
              <p:nvSpPr>
                <p:cNvPr id="72" name="Rounded Rectangle 71"/>
                <p:cNvSpPr/>
                <p:nvPr/>
              </p:nvSpPr>
              <p:spPr>
                <a:xfrm>
                  <a:off x="7147505" y="3130394"/>
                  <a:ext cx="647492" cy="1451276"/>
                </a:xfrm>
                <a:prstGeom prst="roundRect">
                  <a:avLst/>
                </a:prstGeom>
                <a:solidFill>
                  <a:schemeClr val="accent5">
                    <a:lumMod val="50000"/>
                    <a:alpha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900" dirty="0"/>
                    <a:t>W</a:t>
                  </a:r>
                  <a:r>
                    <a:rPr lang="en-US" sz="300" dirty="0"/>
                    <a:t>4*1</a:t>
                  </a:r>
                  <a:endParaRPr lang="he-IL" sz="300" dirty="0"/>
                </a:p>
              </p:txBody>
            </p:sp>
            <p:sp>
              <p:nvSpPr>
                <p:cNvPr id="74" name="Rounded Rectangle 73"/>
                <p:cNvSpPr/>
                <p:nvPr/>
              </p:nvSpPr>
              <p:spPr>
                <a:xfrm>
                  <a:off x="9366713" y="2108027"/>
                  <a:ext cx="509904" cy="3370998"/>
                </a:xfrm>
                <a:prstGeom prst="roundRect">
                  <a:avLst/>
                </a:prstGeom>
                <a:solidFill>
                  <a:schemeClr val="accent5">
                    <a:lumMod val="50000"/>
                    <a:alpha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800" dirty="0"/>
                    <a:t>R</a:t>
                  </a:r>
                  <a:r>
                    <a:rPr lang="en-US" sz="200" dirty="0"/>
                    <a:t>7*1</a:t>
                  </a:r>
                  <a:endParaRPr lang="he-IL" sz="100" dirty="0"/>
                </a:p>
              </p:txBody>
            </p:sp>
            <p:grpSp>
              <p:nvGrpSpPr>
                <p:cNvPr id="2" name="Group 1"/>
                <p:cNvGrpSpPr/>
                <p:nvPr/>
              </p:nvGrpSpPr>
              <p:grpSpPr>
                <a:xfrm>
                  <a:off x="454979" y="2118576"/>
                  <a:ext cx="5638757" cy="3370998"/>
                  <a:chOff x="454979" y="2118576"/>
                  <a:chExt cx="5638757" cy="3370998"/>
                </a:xfrm>
              </p:grpSpPr>
              <p:sp>
                <p:nvSpPr>
                  <p:cNvPr id="56" name="Rounded Rectangle 55"/>
                  <p:cNvSpPr/>
                  <p:nvPr/>
                </p:nvSpPr>
                <p:spPr>
                  <a:xfrm>
                    <a:off x="454979" y="2289461"/>
                    <a:ext cx="2265729" cy="3133142"/>
                  </a:xfrm>
                  <a:prstGeom prst="roundRect">
                    <a:avLst/>
                  </a:prstGeom>
                  <a:solidFill>
                    <a:schemeClr val="accent4">
                      <a:lumMod val="50000"/>
                      <a:alpha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900" dirty="0"/>
                      <a:t>X</a:t>
                    </a:r>
                    <a:r>
                      <a:rPr lang="en-US" sz="300" dirty="0"/>
                      <a:t>7*3</a:t>
                    </a:r>
                    <a:endParaRPr lang="he-IL" sz="300" dirty="0"/>
                  </a:p>
                </p:txBody>
              </p:sp>
              <p:sp>
                <p:nvSpPr>
                  <p:cNvPr id="67" name="Rounded Rectangle 66"/>
                  <p:cNvSpPr/>
                  <p:nvPr/>
                </p:nvSpPr>
                <p:spPr>
                  <a:xfrm>
                    <a:off x="2786874" y="2995374"/>
                    <a:ext cx="2337405" cy="1451276"/>
                  </a:xfrm>
                  <a:prstGeom prst="roundRect">
                    <a:avLst/>
                  </a:prstGeom>
                  <a:solidFill>
                    <a:schemeClr val="accent1">
                      <a:alpha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900" dirty="0"/>
                      <a:t>W</a:t>
                    </a:r>
                    <a:r>
                      <a:rPr lang="en-US" sz="300" dirty="0"/>
                      <a:t>3*4</a:t>
                    </a:r>
                    <a:endParaRPr lang="he-IL" sz="300" dirty="0"/>
                  </a:p>
                </p:txBody>
              </p:sp>
              <p:sp>
                <p:nvSpPr>
                  <p:cNvPr id="69" name="Rounded Rectangle 68"/>
                  <p:cNvSpPr/>
                  <p:nvPr/>
                </p:nvSpPr>
                <p:spPr>
                  <a:xfrm>
                    <a:off x="5220611" y="2118576"/>
                    <a:ext cx="873125" cy="3370998"/>
                  </a:xfrm>
                  <a:prstGeom prst="roundRect">
                    <a:avLst/>
                  </a:prstGeom>
                  <a:solidFill>
                    <a:schemeClr val="accent1">
                      <a:alpha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800" dirty="0"/>
                      <a:t>Z</a:t>
                    </a:r>
                    <a:r>
                      <a:rPr lang="en-US" sz="200" dirty="0"/>
                      <a:t>7*4</a:t>
                    </a:r>
                    <a:endParaRPr lang="he-IL" sz="100" dirty="0"/>
                  </a:p>
                </p:txBody>
              </p:sp>
              <p:sp>
                <p:nvSpPr>
                  <p:cNvPr id="75" name="TextBox 74"/>
                  <p:cNvSpPr txBox="1"/>
                  <p:nvPr/>
                </p:nvSpPr>
                <p:spPr>
                  <a:xfrm>
                    <a:off x="4933992" y="3399486"/>
                    <a:ext cx="406445" cy="416657"/>
                  </a:xfrm>
                  <a:prstGeom prst="rect">
                    <a:avLst/>
                  </a:prstGeom>
                  <a:noFill/>
                </p:spPr>
                <p:txBody>
                  <a:bodyPr wrap="none" rtlCol="1">
                    <a:spAutoFit/>
                  </a:bodyPr>
                  <a:lstStyle/>
                  <a:p>
                    <a:r>
                      <a:rPr lang="en-US" sz="1050" dirty="0"/>
                      <a:t>=</a:t>
                    </a:r>
                    <a:endParaRPr lang="he-IL" sz="1050" dirty="0"/>
                  </a:p>
                </p:txBody>
              </p:sp>
              <p:sp>
                <p:nvSpPr>
                  <p:cNvPr id="79" name="TextBox 78"/>
                  <p:cNvSpPr txBox="1"/>
                  <p:nvPr/>
                </p:nvSpPr>
                <p:spPr>
                  <a:xfrm>
                    <a:off x="2452240" y="2427829"/>
                    <a:ext cx="460061" cy="931351"/>
                  </a:xfrm>
                  <a:prstGeom prst="rect">
                    <a:avLst/>
                  </a:prstGeom>
                  <a:noFill/>
                </p:spPr>
                <p:txBody>
                  <a:bodyPr wrap="none" rtlCol="1">
                    <a:spAutoFit/>
                  </a:bodyPr>
                  <a:lstStyle/>
                  <a:p>
                    <a:r>
                      <a:rPr lang="en-US" sz="3200" dirty="0"/>
                      <a:t>.</a:t>
                    </a:r>
                    <a:endParaRPr lang="he-IL" sz="3200" dirty="0"/>
                  </a:p>
                </p:txBody>
              </p:sp>
            </p:grpSp>
            <p:sp>
              <p:nvSpPr>
                <p:cNvPr id="80" name="TextBox 79"/>
                <p:cNvSpPr txBox="1"/>
                <p:nvPr/>
              </p:nvSpPr>
              <p:spPr>
                <a:xfrm>
                  <a:off x="6803234" y="2537774"/>
                  <a:ext cx="460060" cy="931351"/>
                </a:xfrm>
                <a:prstGeom prst="rect">
                  <a:avLst/>
                </a:prstGeom>
                <a:noFill/>
              </p:spPr>
              <p:txBody>
                <a:bodyPr wrap="none" rtlCol="1">
                  <a:spAutoFit/>
                </a:bodyPr>
                <a:lstStyle/>
                <a:p>
                  <a:r>
                    <a:rPr lang="en-US" sz="3200" dirty="0"/>
                    <a:t>.</a:t>
                  </a:r>
                  <a:endParaRPr lang="he-IL" sz="3200" dirty="0"/>
                </a:p>
              </p:txBody>
            </p:sp>
            <p:sp>
              <p:nvSpPr>
                <p:cNvPr id="81" name="TextBox 80"/>
                <p:cNvSpPr txBox="1"/>
                <p:nvPr/>
              </p:nvSpPr>
              <p:spPr>
                <a:xfrm>
                  <a:off x="8193419" y="3508239"/>
                  <a:ext cx="406445" cy="416657"/>
                </a:xfrm>
                <a:prstGeom prst="rect">
                  <a:avLst/>
                </a:prstGeom>
                <a:noFill/>
              </p:spPr>
              <p:txBody>
                <a:bodyPr wrap="none" rtlCol="1">
                  <a:spAutoFit/>
                </a:bodyPr>
                <a:lstStyle/>
                <a:p>
                  <a:r>
                    <a:rPr lang="en-US" sz="1050" dirty="0"/>
                    <a:t>=</a:t>
                  </a:r>
                  <a:endParaRPr lang="he-IL" sz="1050" dirty="0"/>
                </a:p>
              </p:txBody>
            </p:sp>
            <p:sp>
              <p:nvSpPr>
                <p:cNvPr id="82" name="Rounded Rectangle 81"/>
                <p:cNvSpPr/>
                <p:nvPr/>
              </p:nvSpPr>
              <p:spPr>
                <a:xfrm>
                  <a:off x="9958588" y="2108027"/>
                  <a:ext cx="509904" cy="3370998"/>
                </a:xfrm>
                <a:prstGeom prst="roundRect">
                  <a:avLst/>
                </a:prstGeom>
                <a:solidFill>
                  <a:srgbClr val="00B050">
                    <a:alpha val="90000"/>
                  </a:srgbClr>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lvl="0" algn="ctr"/>
                  <a:r>
                    <a:rPr lang="he-IL" altLang="he-IL" sz="800" b="1" dirty="0">
                      <a:solidFill>
                        <a:schemeClr val="bg1"/>
                      </a:solidFill>
                      <a:latin typeface="Arial" panose="020B0604020202020204" pitchFamily="34" charset="0"/>
                    </a:rPr>
                    <a:t>Ŷ</a:t>
                  </a:r>
                  <a:r>
                    <a:rPr lang="he-IL" altLang="he-IL" sz="1000" dirty="0">
                      <a:solidFill>
                        <a:schemeClr val="tx1"/>
                      </a:solidFill>
                    </a:rPr>
                    <a:t> </a:t>
                  </a:r>
                  <a:r>
                    <a:rPr lang="en-US" sz="200" dirty="0"/>
                    <a:t>7*1</a:t>
                  </a:r>
                  <a:endParaRPr lang="he-IL" sz="100" dirty="0"/>
                </a:p>
              </p:txBody>
            </p:sp>
            <p:sp>
              <p:nvSpPr>
                <p:cNvPr id="78" name="TextBox 77"/>
                <p:cNvSpPr txBox="1"/>
                <p:nvPr/>
              </p:nvSpPr>
              <p:spPr>
                <a:xfrm>
                  <a:off x="9768345" y="3356669"/>
                  <a:ext cx="345172" cy="416657"/>
                </a:xfrm>
                <a:prstGeom prst="rect">
                  <a:avLst/>
                </a:prstGeom>
                <a:noFill/>
              </p:spPr>
              <p:txBody>
                <a:bodyPr wrap="none" rtlCol="1">
                  <a:spAutoFit/>
                </a:bodyPr>
                <a:lstStyle/>
                <a:p>
                  <a:r>
                    <a:rPr lang="en-US" sz="1050" b="1" dirty="0">
                      <a:latin typeface="Gabriola" panose="04040605051002020D02" pitchFamily="82" charset="0"/>
                    </a:rPr>
                    <a:t>f</a:t>
                  </a:r>
                  <a:endParaRPr lang="he-IL" sz="1050" b="1" dirty="0">
                    <a:latin typeface="Gabriola" panose="04040605051002020D02" pitchFamily="82" charset="0"/>
                  </a:endParaRPr>
                </a:p>
              </p:txBody>
            </p:sp>
            <p:sp>
              <p:nvSpPr>
                <p:cNvPr id="76" name="TextBox 75"/>
                <p:cNvSpPr txBox="1"/>
                <p:nvPr/>
              </p:nvSpPr>
              <p:spPr>
                <a:xfrm>
                  <a:off x="5974042" y="3356669"/>
                  <a:ext cx="345172" cy="416657"/>
                </a:xfrm>
                <a:prstGeom prst="rect">
                  <a:avLst/>
                </a:prstGeom>
                <a:noFill/>
              </p:spPr>
              <p:txBody>
                <a:bodyPr wrap="none" rtlCol="1">
                  <a:spAutoFit/>
                </a:bodyPr>
                <a:lstStyle/>
                <a:p>
                  <a:r>
                    <a:rPr lang="en-US" sz="1050" b="1" dirty="0">
                      <a:latin typeface="Gabriola" panose="04040605051002020D02" pitchFamily="82" charset="0"/>
                    </a:rPr>
                    <a:t>f</a:t>
                  </a:r>
                  <a:endParaRPr lang="he-IL" sz="1050" b="1" dirty="0">
                    <a:latin typeface="Gabriola" panose="04040605051002020D02" pitchFamily="82" charset="0"/>
                  </a:endParaRPr>
                </a:p>
              </p:txBody>
            </p:sp>
          </p:grpSp>
          <p:sp>
            <p:nvSpPr>
              <p:cNvPr id="6" name="Rectangle 5"/>
              <p:cNvSpPr/>
              <p:nvPr/>
            </p:nvSpPr>
            <p:spPr>
              <a:xfrm>
                <a:off x="2445031" y="1207184"/>
                <a:ext cx="7952509" cy="3263410"/>
              </a:xfrm>
              <a:prstGeom prst="rect">
                <a:avLst/>
              </a:prstGeom>
              <a:solidFill>
                <a:schemeClr val="bg1">
                  <a:alpha val="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dirty="0"/>
              </a:p>
            </p:txBody>
          </p:sp>
        </p:grpSp>
        <p:sp>
          <p:nvSpPr>
            <p:cNvPr id="5" name="TextBox 4"/>
            <p:cNvSpPr txBox="1"/>
            <p:nvPr/>
          </p:nvSpPr>
          <p:spPr>
            <a:xfrm>
              <a:off x="1476849" y="4242954"/>
              <a:ext cx="4687501" cy="769442"/>
            </a:xfrm>
            <a:prstGeom prst="rect">
              <a:avLst/>
            </a:prstGeom>
            <a:noFill/>
          </p:spPr>
          <p:txBody>
            <a:bodyPr wrap="none" rtlCol="1">
              <a:spAutoFit/>
            </a:bodyPr>
            <a:lstStyle/>
            <a:p>
              <a:pPr algn="l" rtl="0"/>
              <a:r>
                <a:rPr lang="he-IL" altLang="he-IL" sz="4400" b="1" dirty="0">
                  <a:solidFill>
                    <a:srgbClr val="252525"/>
                  </a:solidFill>
                  <a:latin typeface="Arial" panose="020B0604020202020204" pitchFamily="34" charset="0"/>
                </a:rPr>
                <a:t>Ŷ</a:t>
              </a:r>
              <a:r>
                <a:rPr lang="en-US" sz="4400" dirty="0"/>
                <a:t> = </a:t>
              </a:r>
              <a:r>
                <a:rPr lang="en-US" sz="4400" b="1" dirty="0">
                  <a:latin typeface="Gabriola" panose="04040605051002020D02" pitchFamily="82" charset="0"/>
                </a:rPr>
                <a:t>f </a:t>
              </a:r>
              <a:r>
                <a:rPr lang="en-US" sz="4400" dirty="0"/>
                <a:t>(</a:t>
              </a:r>
              <a:r>
                <a:rPr lang="en-US" sz="4400" b="1" dirty="0">
                  <a:latin typeface="Gabriola" panose="04040605051002020D02" pitchFamily="82" charset="0"/>
                </a:rPr>
                <a:t>f </a:t>
              </a:r>
              <a:r>
                <a:rPr lang="en-US" sz="4400" dirty="0"/>
                <a:t>(X</a:t>
              </a:r>
              <a:r>
                <a:rPr lang="he-IL" sz="2400" dirty="0"/>
                <a:t> ° </a:t>
              </a:r>
              <a:r>
                <a:rPr lang="en-US" sz="4400" dirty="0"/>
                <a:t>W1)</a:t>
              </a:r>
              <a:r>
                <a:rPr lang="he-IL" sz="2400" dirty="0"/>
                <a:t> ° </a:t>
              </a:r>
              <a:r>
                <a:rPr lang="en-US" sz="4400" dirty="0"/>
                <a:t>W2)</a:t>
              </a:r>
              <a:endParaRPr lang="he-IL" sz="4400" dirty="0"/>
            </a:p>
          </p:txBody>
        </p:sp>
      </p:grpSp>
    </p:spTree>
    <p:extLst>
      <p:ext uri="{BB962C8B-B14F-4D97-AF65-F5344CB8AC3E}">
        <p14:creationId xmlns:p14="http://schemas.microsoft.com/office/powerpoint/2010/main" val="388915561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p:nvPr/>
        </p:nvGrpSpPr>
        <p:grpSpPr>
          <a:xfrm>
            <a:off x="4577832" y="3050887"/>
            <a:ext cx="5523098" cy="958476"/>
            <a:chOff x="4479396" y="5506149"/>
            <a:chExt cx="4558763" cy="1381310"/>
          </a:xfrm>
        </p:grpSpPr>
        <p:cxnSp>
          <p:nvCxnSpPr>
            <p:cNvPr id="12" name="Curved Connector 11"/>
            <p:cNvCxnSpPr/>
            <p:nvPr/>
          </p:nvCxnSpPr>
          <p:spPr>
            <a:xfrm rot="10800000">
              <a:off x="4479396" y="5543826"/>
              <a:ext cx="1349869" cy="825796"/>
            </a:xfrm>
            <a:prstGeom prst="curvedConnector3">
              <a:avLst>
                <a:gd name="adj1" fmla="val 101864"/>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urved Connector 12"/>
            <p:cNvCxnSpPr/>
            <p:nvPr/>
          </p:nvCxnSpPr>
          <p:spPr>
            <a:xfrm flipV="1">
              <a:off x="7269562" y="5520437"/>
              <a:ext cx="878891" cy="863474"/>
            </a:xfrm>
            <a:prstGeom prst="curvedConnector3">
              <a:avLst>
                <a:gd name="adj1" fmla="val 129656"/>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Curved Connector 13"/>
            <p:cNvCxnSpPr/>
            <p:nvPr/>
          </p:nvCxnSpPr>
          <p:spPr>
            <a:xfrm flipV="1">
              <a:off x="7608991" y="5506149"/>
              <a:ext cx="1429168" cy="863474"/>
            </a:xfrm>
            <a:prstGeom prst="curvedConnector3">
              <a:avLst>
                <a:gd name="adj1" fmla="val 103984"/>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5755231" y="5810241"/>
              <a:ext cx="1432161" cy="1077218"/>
            </a:xfrm>
            <a:prstGeom prst="rect">
              <a:avLst/>
            </a:prstGeom>
            <a:noFill/>
          </p:spPr>
          <p:txBody>
            <a:bodyPr wrap="square" rtlCol="1">
              <a:spAutoFit/>
            </a:bodyPr>
            <a:lstStyle/>
            <a:p>
              <a:pPr algn="r" rtl="1"/>
              <a:r>
                <a:rPr lang="he-IL" sz="1600" dirty="0"/>
                <a:t>איך הטעות תשתנה אם נשנה את ערך המשקולות?</a:t>
              </a:r>
              <a:endParaRPr lang="he-IL" sz="900" dirty="0"/>
            </a:p>
          </p:txBody>
        </p:sp>
      </p:grpSp>
      <p:sp>
        <p:nvSpPr>
          <p:cNvPr id="16" name="TextBox 15"/>
          <p:cNvSpPr txBox="1"/>
          <p:nvPr/>
        </p:nvSpPr>
        <p:spPr>
          <a:xfrm>
            <a:off x="4615961" y="6005593"/>
            <a:ext cx="1831589" cy="830997"/>
          </a:xfrm>
          <a:prstGeom prst="rect">
            <a:avLst/>
          </a:prstGeom>
          <a:noFill/>
        </p:spPr>
        <p:txBody>
          <a:bodyPr wrap="square" rtlCol="1">
            <a:spAutoFit/>
          </a:bodyPr>
          <a:lstStyle/>
          <a:p>
            <a:pPr algn="r" rtl="1"/>
            <a:r>
              <a:rPr lang="he-IL" sz="1600" dirty="0"/>
              <a:t>פונקציית הגרדיאנט תכוון אותנו (מהר) אל המינימום</a:t>
            </a:r>
            <a:endParaRPr lang="he-IL" sz="900" dirty="0"/>
          </a:p>
        </p:txBody>
      </p:sp>
      <p:grpSp>
        <p:nvGrpSpPr>
          <p:cNvPr id="18" name="Group 17"/>
          <p:cNvGrpSpPr/>
          <p:nvPr/>
        </p:nvGrpSpPr>
        <p:grpSpPr>
          <a:xfrm>
            <a:off x="6687879" y="4009363"/>
            <a:ext cx="5441953" cy="2752145"/>
            <a:chOff x="2286000" y="3571875"/>
            <a:chExt cx="4878388" cy="3048000"/>
          </a:xfrm>
        </p:grpSpPr>
        <p:pic>
          <p:nvPicPr>
            <p:cNvPr id="19" name="Picture 3" descr="C:\Documents and Settings\hoffmann\My Documents\MachineLearning\error.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86000" y="3571875"/>
              <a:ext cx="4057650" cy="30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Line 7"/>
            <p:cNvSpPr>
              <a:spLocks noChangeShapeType="1"/>
            </p:cNvSpPr>
            <p:nvPr/>
          </p:nvSpPr>
          <p:spPr bwMode="auto">
            <a:xfrm flipH="1">
              <a:off x="4429125" y="4591050"/>
              <a:ext cx="71438" cy="481013"/>
            </a:xfrm>
            <a:prstGeom prst="line">
              <a:avLst/>
            </a:prstGeom>
            <a:noFill/>
            <a:ln w="57150">
              <a:solidFill>
                <a:schemeClr val="hlink"/>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he-IL"/>
            </a:p>
          </p:txBody>
        </p:sp>
        <p:grpSp>
          <p:nvGrpSpPr>
            <p:cNvPr id="21" name="Group 8"/>
            <p:cNvGrpSpPr>
              <a:grpSpLocks/>
            </p:cNvGrpSpPr>
            <p:nvPr/>
          </p:nvGrpSpPr>
          <p:grpSpPr bwMode="auto">
            <a:xfrm>
              <a:off x="4457700" y="3905250"/>
              <a:ext cx="1477963" cy="633413"/>
              <a:chOff x="3792" y="1715"/>
              <a:chExt cx="927" cy="397"/>
            </a:xfrm>
          </p:grpSpPr>
          <p:sp>
            <p:nvSpPr>
              <p:cNvPr id="26" name="Line 9"/>
              <p:cNvSpPr>
                <a:spLocks noChangeShapeType="1"/>
              </p:cNvSpPr>
              <p:nvPr/>
            </p:nvSpPr>
            <p:spPr bwMode="auto">
              <a:xfrm flipH="1">
                <a:off x="3888" y="1824"/>
                <a:ext cx="336" cy="192"/>
              </a:xfrm>
              <a:prstGeom prst="line">
                <a:avLst/>
              </a:prstGeom>
              <a:noFill/>
              <a:ln w="38100">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he-IL"/>
              </a:p>
            </p:txBody>
          </p:sp>
          <p:sp>
            <p:nvSpPr>
              <p:cNvPr id="27" name="Text Box 10"/>
              <p:cNvSpPr txBox="1">
                <a:spLocks noChangeArrowheads="1"/>
              </p:cNvSpPr>
              <p:nvPr/>
            </p:nvSpPr>
            <p:spPr bwMode="auto">
              <a:xfrm>
                <a:off x="3971" y="1715"/>
                <a:ext cx="74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anose="02020603050405020304" pitchFamily="18" charset="0"/>
                    <a:cs typeface="Arial" panose="020B0604020202020204" pitchFamily="34" charset="0"/>
                  </a:defRPr>
                </a:lvl1pPr>
                <a:lvl2pPr marL="742950" indent="-285750" eaLnBrk="0" hangingPunct="0">
                  <a:defRPr>
                    <a:solidFill>
                      <a:schemeClr val="tx1"/>
                    </a:solidFill>
                    <a:latin typeface="Times New Roman" panose="02020603050405020304" pitchFamily="18" charset="0"/>
                    <a:cs typeface="Arial" panose="020B0604020202020204" pitchFamily="34" charset="0"/>
                  </a:defRPr>
                </a:lvl2pPr>
                <a:lvl3pPr marL="1143000" indent="-228600" eaLnBrk="0" hangingPunct="0">
                  <a:defRPr>
                    <a:solidFill>
                      <a:schemeClr val="tx1"/>
                    </a:solidFill>
                    <a:latin typeface="Times New Roman" panose="02020603050405020304" pitchFamily="18" charset="0"/>
                    <a:cs typeface="Arial" panose="020B0604020202020204" pitchFamily="34" charset="0"/>
                  </a:defRPr>
                </a:lvl3pPr>
                <a:lvl4pPr marL="1600200" indent="-228600" eaLnBrk="0" hangingPunct="0">
                  <a:defRPr>
                    <a:solidFill>
                      <a:schemeClr val="tx1"/>
                    </a:solidFill>
                    <a:latin typeface="Times New Roman" panose="02020603050405020304" pitchFamily="18" charset="0"/>
                    <a:cs typeface="Arial" panose="020B0604020202020204" pitchFamily="34" charset="0"/>
                  </a:defRPr>
                </a:lvl4pPr>
                <a:lvl5pPr marL="2057400" indent="-228600" eaLnBrk="0" hangingPunct="0">
                  <a:defRPr>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9pPr>
              </a:lstStyle>
              <a:p>
                <a:pPr eaLnBrk="1" hangingPunct="1"/>
                <a:r>
                  <a:rPr lang="sv-SE" altLang="en-US"/>
                  <a:t>(</a:t>
                </a:r>
                <a:r>
                  <a:rPr lang="sv-SE" altLang="he-IL"/>
                  <a:t>w</a:t>
                </a:r>
                <a:r>
                  <a:rPr lang="sv-SE" altLang="he-IL" baseline="-25000"/>
                  <a:t>1</a:t>
                </a:r>
                <a:r>
                  <a:rPr lang="sv-SE" altLang="he-IL"/>
                  <a:t>,w</a:t>
                </a:r>
                <a:r>
                  <a:rPr lang="sv-SE" altLang="he-IL" baseline="-25000"/>
                  <a:t>2</a:t>
                </a:r>
                <a:r>
                  <a:rPr lang="sv-SE" altLang="he-IL"/>
                  <a:t>)</a:t>
                </a:r>
                <a:endParaRPr lang="en-US" altLang="he-IL"/>
              </a:p>
            </p:txBody>
          </p:sp>
          <p:sp>
            <p:nvSpPr>
              <p:cNvPr id="28" name="Oval 11"/>
              <p:cNvSpPr>
                <a:spLocks noChangeArrowheads="1"/>
              </p:cNvSpPr>
              <p:nvPr/>
            </p:nvSpPr>
            <p:spPr bwMode="auto">
              <a:xfrm>
                <a:off x="3792" y="2016"/>
                <a:ext cx="96" cy="96"/>
              </a:xfrm>
              <a:prstGeom prst="ellipse">
                <a:avLst/>
              </a:prstGeom>
              <a:solidFill>
                <a:schemeClr val="bg1"/>
              </a:solidFill>
              <a:ln w="38100">
                <a:solidFill>
                  <a:schemeClr val="tx1"/>
                </a:solidFill>
                <a:miter lim="800000"/>
                <a:headEnd/>
                <a:tailEnd/>
              </a:ln>
            </p:spPr>
            <p:txBody>
              <a:bodyPr wrap="none" anchor="ctr"/>
              <a:lstStyle>
                <a:lvl1pPr eaLnBrk="0" hangingPunct="0">
                  <a:defRPr>
                    <a:solidFill>
                      <a:schemeClr val="tx1"/>
                    </a:solidFill>
                    <a:latin typeface="Times New Roman" panose="02020603050405020304" pitchFamily="18" charset="0"/>
                    <a:cs typeface="Arial" panose="020B0604020202020204" pitchFamily="34" charset="0"/>
                  </a:defRPr>
                </a:lvl1pPr>
                <a:lvl2pPr marL="742950" indent="-285750" eaLnBrk="0" hangingPunct="0">
                  <a:defRPr>
                    <a:solidFill>
                      <a:schemeClr val="tx1"/>
                    </a:solidFill>
                    <a:latin typeface="Times New Roman" panose="02020603050405020304" pitchFamily="18" charset="0"/>
                    <a:cs typeface="Arial" panose="020B0604020202020204" pitchFamily="34" charset="0"/>
                  </a:defRPr>
                </a:lvl2pPr>
                <a:lvl3pPr marL="1143000" indent="-228600" eaLnBrk="0" hangingPunct="0">
                  <a:defRPr>
                    <a:solidFill>
                      <a:schemeClr val="tx1"/>
                    </a:solidFill>
                    <a:latin typeface="Times New Roman" panose="02020603050405020304" pitchFamily="18" charset="0"/>
                    <a:cs typeface="Arial" panose="020B0604020202020204" pitchFamily="34" charset="0"/>
                  </a:defRPr>
                </a:lvl3pPr>
                <a:lvl4pPr marL="1600200" indent="-228600" eaLnBrk="0" hangingPunct="0">
                  <a:defRPr>
                    <a:solidFill>
                      <a:schemeClr val="tx1"/>
                    </a:solidFill>
                    <a:latin typeface="Times New Roman" panose="02020603050405020304" pitchFamily="18" charset="0"/>
                    <a:cs typeface="Arial" panose="020B0604020202020204" pitchFamily="34" charset="0"/>
                  </a:defRPr>
                </a:lvl4pPr>
                <a:lvl5pPr marL="2057400" indent="-228600" eaLnBrk="0" hangingPunct="0">
                  <a:defRPr>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9pPr>
              </a:lstStyle>
              <a:p>
                <a:pPr eaLnBrk="1" hangingPunct="1"/>
                <a:endParaRPr lang="he-IL" altLang="he-IL"/>
              </a:p>
            </p:txBody>
          </p:sp>
        </p:grpSp>
        <p:grpSp>
          <p:nvGrpSpPr>
            <p:cNvPr id="22" name="Group 12"/>
            <p:cNvGrpSpPr>
              <a:grpSpLocks/>
            </p:cNvGrpSpPr>
            <p:nvPr/>
          </p:nvGrpSpPr>
          <p:grpSpPr bwMode="auto">
            <a:xfrm>
              <a:off x="4338638" y="4714875"/>
              <a:ext cx="2825750" cy="571500"/>
              <a:chOff x="3600" y="2281"/>
              <a:chExt cx="1773" cy="359"/>
            </a:xfrm>
          </p:grpSpPr>
          <p:sp>
            <p:nvSpPr>
              <p:cNvPr id="23" name="Oval 13"/>
              <p:cNvSpPr>
                <a:spLocks noChangeArrowheads="1"/>
              </p:cNvSpPr>
              <p:nvPr/>
            </p:nvSpPr>
            <p:spPr bwMode="auto">
              <a:xfrm>
                <a:off x="3600" y="2544"/>
                <a:ext cx="96" cy="96"/>
              </a:xfrm>
              <a:prstGeom prst="ellipse">
                <a:avLst/>
              </a:prstGeom>
              <a:solidFill>
                <a:schemeClr val="bg1"/>
              </a:solidFill>
              <a:ln w="38100">
                <a:solidFill>
                  <a:schemeClr val="tx1"/>
                </a:solidFill>
                <a:miter lim="800000"/>
                <a:headEnd/>
                <a:tailEnd/>
              </a:ln>
            </p:spPr>
            <p:txBody>
              <a:bodyPr wrap="none" anchor="ctr"/>
              <a:lstStyle>
                <a:lvl1pPr eaLnBrk="0" hangingPunct="0">
                  <a:defRPr>
                    <a:solidFill>
                      <a:schemeClr val="tx1"/>
                    </a:solidFill>
                    <a:latin typeface="Times New Roman" panose="02020603050405020304" pitchFamily="18" charset="0"/>
                    <a:cs typeface="Arial" panose="020B0604020202020204" pitchFamily="34" charset="0"/>
                  </a:defRPr>
                </a:lvl1pPr>
                <a:lvl2pPr marL="742950" indent="-285750" eaLnBrk="0" hangingPunct="0">
                  <a:defRPr>
                    <a:solidFill>
                      <a:schemeClr val="tx1"/>
                    </a:solidFill>
                    <a:latin typeface="Times New Roman" panose="02020603050405020304" pitchFamily="18" charset="0"/>
                    <a:cs typeface="Arial" panose="020B0604020202020204" pitchFamily="34" charset="0"/>
                  </a:defRPr>
                </a:lvl2pPr>
                <a:lvl3pPr marL="1143000" indent="-228600" eaLnBrk="0" hangingPunct="0">
                  <a:defRPr>
                    <a:solidFill>
                      <a:schemeClr val="tx1"/>
                    </a:solidFill>
                    <a:latin typeface="Times New Roman" panose="02020603050405020304" pitchFamily="18" charset="0"/>
                    <a:cs typeface="Arial" panose="020B0604020202020204" pitchFamily="34" charset="0"/>
                  </a:defRPr>
                </a:lvl3pPr>
                <a:lvl4pPr marL="1600200" indent="-228600" eaLnBrk="0" hangingPunct="0">
                  <a:defRPr>
                    <a:solidFill>
                      <a:schemeClr val="tx1"/>
                    </a:solidFill>
                    <a:latin typeface="Times New Roman" panose="02020603050405020304" pitchFamily="18" charset="0"/>
                    <a:cs typeface="Arial" panose="020B0604020202020204" pitchFamily="34" charset="0"/>
                  </a:defRPr>
                </a:lvl4pPr>
                <a:lvl5pPr marL="2057400" indent="-228600" eaLnBrk="0" hangingPunct="0">
                  <a:defRPr>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9pPr>
              </a:lstStyle>
              <a:p>
                <a:pPr eaLnBrk="1" hangingPunct="1"/>
                <a:endParaRPr lang="he-IL" altLang="he-IL"/>
              </a:p>
            </p:txBody>
          </p:sp>
          <p:sp>
            <p:nvSpPr>
              <p:cNvPr id="24" name="Text Box 14"/>
              <p:cNvSpPr txBox="1">
                <a:spLocks noChangeArrowheads="1"/>
              </p:cNvSpPr>
              <p:nvPr/>
            </p:nvSpPr>
            <p:spPr bwMode="auto">
              <a:xfrm>
                <a:off x="3645" y="2281"/>
                <a:ext cx="172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anose="02020603050405020304" pitchFamily="18" charset="0"/>
                    <a:cs typeface="Arial" panose="020B0604020202020204" pitchFamily="34" charset="0"/>
                  </a:defRPr>
                </a:lvl1pPr>
                <a:lvl2pPr marL="742950" indent="-285750" eaLnBrk="0" hangingPunct="0">
                  <a:defRPr>
                    <a:solidFill>
                      <a:schemeClr val="tx1"/>
                    </a:solidFill>
                    <a:latin typeface="Times New Roman" panose="02020603050405020304" pitchFamily="18" charset="0"/>
                    <a:cs typeface="Arial" panose="020B0604020202020204" pitchFamily="34" charset="0"/>
                  </a:defRPr>
                </a:lvl2pPr>
                <a:lvl3pPr marL="1143000" indent="-228600" eaLnBrk="0" hangingPunct="0">
                  <a:defRPr>
                    <a:solidFill>
                      <a:schemeClr val="tx1"/>
                    </a:solidFill>
                    <a:latin typeface="Times New Roman" panose="02020603050405020304" pitchFamily="18" charset="0"/>
                    <a:cs typeface="Arial" panose="020B0604020202020204" pitchFamily="34" charset="0"/>
                  </a:defRPr>
                </a:lvl3pPr>
                <a:lvl4pPr marL="1600200" indent="-228600" eaLnBrk="0" hangingPunct="0">
                  <a:defRPr>
                    <a:solidFill>
                      <a:schemeClr val="tx1"/>
                    </a:solidFill>
                    <a:latin typeface="Times New Roman" panose="02020603050405020304" pitchFamily="18" charset="0"/>
                    <a:cs typeface="Arial" panose="020B0604020202020204" pitchFamily="34" charset="0"/>
                  </a:defRPr>
                </a:lvl4pPr>
                <a:lvl5pPr marL="2057400" indent="-228600" eaLnBrk="0" hangingPunct="0">
                  <a:defRPr>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9pPr>
              </a:lstStyle>
              <a:p>
                <a:pPr eaLnBrk="1" hangingPunct="1"/>
                <a:r>
                  <a:rPr lang="sv-SE" altLang="en-US"/>
                  <a:t>(</a:t>
                </a:r>
                <a:r>
                  <a:rPr lang="sv-SE" altLang="he-IL"/>
                  <a:t>w</a:t>
                </a:r>
                <a:r>
                  <a:rPr lang="sv-SE" altLang="he-IL" baseline="-25000"/>
                  <a:t>1</a:t>
                </a:r>
                <a:r>
                  <a:rPr lang="sv-SE" altLang="he-IL"/>
                  <a:t>+</a:t>
                </a:r>
                <a:r>
                  <a:rPr lang="sv-SE" altLang="he-IL">
                    <a:sym typeface="Symbol" panose="05050102010706020507" pitchFamily="18" charset="2"/>
                  </a:rPr>
                  <a:t>w</a:t>
                </a:r>
                <a:r>
                  <a:rPr lang="sv-SE" altLang="he-IL" baseline="-25000">
                    <a:sym typeface="Symbol" panose="05050102010706020507" pitchFamily="18" charset="2"/>
                  </a:rPr>
                  <a:t>1</a:t>
                </a:r>
                <a:r>
                  <a:rPr lang="sv-SE" altLang="he-IL"/>
                  <a:t>,w</a:t>
                </a:r>
                <a:r>
                  <a:rPr lang="sv-SE" altLang="he-IL" baseline="-25000"/>
                  <a:t>2 </a:t>
                </a:r>
                <a:r>
                  <a:rPr lang="sv-SE" altLang="he-IL"/>
                  <a:t>+</a:t>
                </a:r>
                <a:r>
                  <a:rPr lang="sv-SE" altLang="he-IL">
                    <a:sym typeface="Symbol" panose="05050102010706020507" pitchFamily="18" charset="2"/>
                  </a:rPr>
                  <a:t>w</a:t>
                </a:r>
                <a:r>
                  <a:rPr lang="sv-SE" altLang="he-IL" baseline="-25000">
                    <a:sym typeface="Symbol" panose="05050102010706020507" pitchFamily="18" charset="2"/>
                  </a:rPr>
                  <a:t>2</a:t>
                </a:r>
                <a:r>
                  <a:rPr lang="sv-SE" altLang="he-IL"/>
                  <a:t>)</a:t>
                </a:r>
                <a:endParaRPr lang="en-US" altLang="he-IL"/>
              </a:p>
            </p:txBody>
          </p:sp>
          <p:sp>
            <p:nvSpPr>
              <p:cNvPr id="25" name="Line 15"/>
              <p:cNvSpPr>
                <a:spLocks noChangeShapeType="1"/>
              </p:cNvSpPr>
              <p:nvPr/>
            </p:nvSpPr>
            <p:spPr bwMode="auto">
              <a:xfrm flipH="1">
                <a:off x="3744" y="2400"/>
                <a:ext cx="336" cy="192"/>
              </a:xfrm>
              <a:prstGeom prst="line">
                <a:avLst/>
              </a:prstGeom>
              <a:noFill/>
              <a:ln w="38100">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he-IL"/>
              </a:p>
            </p:txBody>
          </p:sp>
        </p:grpSp>
      </p:grpSp>
      <p:sp>
        <p:nvSpPr>
          <p:cNvPr id="29" name="Title 2"/>
          <p:cNvSpPr txBox="1">
            <a:spLocks/>
          </p:cNvSpPr>
          <p:nvPr/>
        </p:nvSpPr>
        <p:spPr>
          <a:xfrm>
            <a:off x="8310329" y="85499"/>
            <a:ext cx="3819503" cy="594985"/>
          </a:xfrm>
          <a:prstGeom prst="rect">
            <a:avLst/>
          </a:prstGeom>
        </p:spPr>
        <p:txBody>
          <a:bodyPr vert="horz" lIns="91440" tIns="45720" rIns="91440" bIns="45720" rtlCol="0" anchor="ctr">
            <a:noAutofit/>
          </a:bodyPr>
          <a:lstStyle>
            <a:lvl1pPr algn="r" defTabSz="914400" rtl="0" eaLnBrk="1" latinLnBrk="0" hangingPunct="1">
              <a:lnSpc>
                <a:spcPct val="90000"/>
              </a:lnSpc>
              <a:spcBef>
                <a:spcPct val="0"/>
              </a:spcBef>
              <a:buNone/>
              <a:defRPr sz="3600" kern="1200">
                <a:solidFill>
                  <a:schemeClr val="bg1"/>
                </a:solidFill>
                <a:latin typeface="+mj-lt"/>
                <a:ea typeface="+mj-ea"/>
                <a:cs typeface="+mj-cs"/>
              </a:defRPr>
            </a:lvl1pPr>
          </a:lstStyle>
          <a:p>
            <a:r>
              <a:rPr lang="he-IL" sz="3200" b="1" dirty="0">
                <a:solidFill>
                  <a:schemeClr val="tx1"/>
                </a:solidFill>
              </a:rPr>
              <a:t>משוואת המערכת</a:t>
            </a:r>
          </a:p>
          <a:p>
            <a:r>
              <a:rPr lang="he-IL" sz="3200" b="1" dirty="0">
                <a:solidFill>
                  <a:schemeClr val="tx1"/>
                </a:solidFill>
              </a:rPr>
              <a:t>בעבור הדוגמא הקודמת</a:t>
            </a:r>
          </a:p>
        </p:txBody>
      </p:sp>
      <mc:AlternateContent xmlns:mc="http://schemas.openxmlformats.org/markup-compatibility/2006" xmlns:a14="http://schemas.microsoft.com/office/drawing/2010/main">
        <mc:Choice Requires="a14">
          <p:sp>
            <p:nvSpPr>
              <p:cNvPr id="31" name="TextBox 30"/>
              <p:cNvSpPr txBox="1"/>
              <p:nvPr/>
            </p:nvSpPr>
            <p:spPr>
              <a:xfrm>
                <a:off x="4067946" y="2184761"/>
                <a:ext cx="7162234" cy="1192506"/>
              </a:xfrm>
              <a:prstGeom prst="rect">
                <a:avLst/>
              </a:prstGeom>
              <a:noFill/>
            </p:spPr>
            <p:txBody>
              <a:bodyPr wrap="square" lIns="0" tIns="0" rIns="0" bIns="0" rtlCol="1">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𝐽</m:t>
                      </m:r>
                      <m:r>
                        <a:rPr lang="en-US" sz="3200" b="0" i="1" smtClean="0">
                          <a:latin typeface="Cambria Math" panose="02040503050406030204" pitchFamily="18" charset="0"/>
                        </a:rPr>
                        <m:t>= </m:t>
                      </m:r>
                      <m:f>
                        <m:fPr>
                          <m:ctrlPr>
                            <a:rPr lang="en-US" sz="3200" b="0" i="1" smtClean="0">
                              <a:latin typeface="Cambria Math"/>
                            </a:rPr>
                          </m:ctrlPr>
                        </m:fPr>
                        <m:num>
                          <m:r>
                            <a:rPr lang="en-US" sz="3200" b="0" i="1" smtClean="0">
                              <a:latin typeface="Cambria Math" panose="02040503050406030204" pitchFamily="18" charset="0"/>
                            </a:rPr>
                            <m:t>1</m:t>
                          </m:r>
                        </m:num>
                        <m:den>
                          <m:r>
                            <a:rPr lang="en-GB" sz="3200" b="0" i="1" smtClean="0">
                              <a:latin typeface="Cambria Math" panose="02040503050406030204" pitchFamily="18" charset="0"/>
                            </a:rPr>
                            <m:t>𝑛</m:t>
                          </m:r>
                        </m:den>
                      </m:f>
                      <m:r>
                        <a:rPr lang="en-US" sz="3200" b="0" i="1" smtClean="0">
                          <a:latin typeface="Cambria Math" panose="02040503050406030204" pitchFamily="18" charset="0"/>
                        </a:rPr>
                        <m:t> </m:t>
                      </m:r>
                      <m:nary>
                        <m:naryPr>
                          <m:chr m:val="∑"/>
                          <m:subHide m:val="on"/>
                          <m:supHide m:val="on"/>
                          <m:ctrlPr>
                            <a:rPr lang="en-US" sz="3200" b="0" i="1" smtClean="0">
                              <a:latin typeface="Cambria Math"/>
                            </a:rPr>
                          </m:ctrlPr>
                        </m:naryPr>
                        <m:sub/>
                        <m:sup/>
                        <m:e>
                          <m:sSup>
                            <m:sSupPr>
                              <m:ctrlPr>
                                <a:rPr lang="en-US" sz="3200" b="0" i="1" smtClean="0">
                                  <a:latin typeface="Cambria Math"/>
                                </a:rPr>
                              </m:ctrlPr>
                            </m:sSupPr>
                            <m:e>
                              <m:r>
                                <a:rPr lang="en-US" sz="3200" b="0" i="1" smtClean="0">
                                  <a:latin typeface="Cambria Math" panose="02040503050406030204" pitchFamily="18" charset="0"/>
                                </a:rPr>
                                <m:t>(</m:t>
                              </m:r>
                              <m:r>
                                <a:rPr lang="en-US" sz="3200" b="0" i="1" smtClean="0">
                                  <a:latin typeface="Cambria Math" panose="02040503050406030204" pitchFamily="18" charset="0"/>
                                </a:rPr>
                                <m:t>𝑌</m:t>
                              </m:r>
                              <m:r>
                                <a:rPr lang="en-US" sz="3200" b="0" i="1" smtClean="0">
                                  <a:latin typeface="Cambria Math" panose="02040503050406030204" pitchFamily="18" charset="0"/>
                                </a:rPr>
                                <m:t> −</m:t>
                              </m:r>
                              <m:r>
                                <a:rPr lang="en-US" sz="3200" b="0" i="1" smtClean="0">
                                  <a:latin typeface="Cambria Math" panose="02040503050406030204" pitchFamily="18" charset="0"/>
                                </a:rPr>
                                <m:t>𝑓</m:t>
                              </m:r>
                              <m:r>
                                <a:rPr lang="en-US" sz="3200" b="0" i="1" smtClean="0">
                                  <a:latin typeface="Cambria Math" panose="02040503050406030204" pitchFamily="18" charset="0"/>
                                </a:rPr>
                                <m:t>(</m:t>
                              </m:r>
                              <m:r>
                                <a:rPr lang="en-US" sz="3200" b="0" i="1" smtClean="0">
                                  <a:latin typeface="Cambria Math" panose="02040503050406030204" pitchFamily="18" charset="0"/>
                                </a:rPr>
                                <m:t>𝑓</m:t>
                              </m:r>
                              <m:r>
                                <a:rPr lang="en-US" sz="3200" b="0" i="0" smtClean="0">
                                  <a:latin typeface="Cambria Math" panose="02040503050406030204" pitchFamily="18" charset="0"/>
                                </a:rPr>
                                <m:t>(</m:t>
                              </m:r>
                              <m:r>
                                <m:rPr>
                                  <m:sty m:val="p"/>
                                </m:rPr>
                                <a:rPr lang="en-US" sz="3200" b="0" i="0" smtClean="0">
                                  <a:latin typeface="Cambria Math" panose="02040503050406030204" pitchFamily="18" charset="0"/>
                                </a:rPr>
                                <m:t>x</m:t>
                              </m:r>
                              <m:r>
                                <a:rPr lang="en-US" sz="3200" b="0" i="0" smtClean="0">
                                  <a:latin typeface="Cambria Math" panose="02040503050406030204" pitchFamily="18" charset="0"/>
                                </a:rPr>
                                <m:t>∗</m:t>
                              </m:r>
                              <m:bar>
                                <m:barPr>
                                  <m:ctrlPr>
                                    <a:rPr lang="en-US" sz="3200" b="0" i="1" smtClean="0">
                                      <a:latin typeface="Cambria Math"/>
                                    </a:rPr>
                                  </m:ctrlPr>
                                </m:barPr>
                                <m:e>
                                  <m:r>
                                    <a:rPr lang="en-US" sz="3200" b="0" i="1" smtClean="0">
                                      <a:latin typeface="Cambria Math" panose="02040503050406030204" pitchFamily="18" charset="0"/>
                                    </a:rPr>
                                    <m:t>𝑤</m:t>
                                  </m:r>
                                  <m:r>
                                    <a:rPr lang="en-US" sz="3200" b="0" i="1" smtClean="0">
                                      <a:latin typeface="Cambria Math" panose="02040503050406030204" pitchFamily="18" charset="0"/>
                                    </a:rPr>
                                    <m:t>1</m:t>
                                  </m:r>
                                </m:e>
                              </m:bar>
                              <m:r>
                                <a:rPr lang="en-US" sz="3200" b="0" i="0" smtClean="0">
                                  <a:latin typeface="Cambria Math" panose="02040503050406030204" pitchFamily="18" charset="0"/>
                                </a:rPr>
                                <m:t>)</m:t>
                              </m:r>
                              <m:r>
                                <a:rPr lang="en-US" sz="3200" b="0" i="1" smtClean="0">
                                  <a:latin typeface="Cambria Math" panose="02040503050406030204" pitchFamily="18" charset="0"/>
                                </a:rPr>
                                <m:t>∗</m:t>
                              </m:r>
                              <m:bar>
                                <m:barPr>
                                  <m:ctrlPr>
                                    <a:rPr lang="en-US" sz="3200" b="0" i="1" smtClean="0">
                                      <a:latin typeface="Cambria Math"/>
                                    </a:rPr>
                                  </m:ctrlPr>
                                </m:barPr>
                                <m:e>
                                  <m:r>
                                    <a:rPr lang="en-US" sz="3200" b="0" i="1" smtClean="0">
                                      <a:latin typeface="Cambria Math" panose="02040503050406030204" pitchFamily="18" charset="0"/>
                                    </a:rPr>
                                    <m:t>𝑤</m:t>
                                  </m:r>
                                  <m:r>
                                    <a:rPr lang="en-US" sz="3200" b="0" i="1" smtClean="0">
                                      <a:latin typeface="Cambria Math" panose="02040503050406030204" pitchFamily="18" charset="0"/>
                                    </a:rPr>
                                    <m:t>2</m:t>
                                  </m:r>
                                </m:e>
                              </m:bar>
                              <m:r>
                                <a:rPr lang="en-US" sz="3200" b="0" i="1" smtClean="0">
                                  <a:latin typeface="Cambria Math" panose="02040503050406030204" pitchFamily="18" charset="0"/>
                                </a:rPr>
                                <m:t>))</m:t>
                              </m:r>
                            </m:e>
                            <m:sup>
                              <m:r>
                                <a:rPr lang="en-US" sz="3200" b="0" i="1" smtClean="0">
                                  <a:latin typeface="Cambria Math" panose="02040503050406030204" pitchFamily="18" charset="0"/>
                                </a:rPr>
                                <m:t>2</m:t>
                              </m:r>
                            </m:sup>
                          </m:sSup>
                        </m:e>
                      </m:nary>
                    </m:oMath>
                  </m:oMathPara>
                </a14:m>
                <a:endParaRPr lang="he-IL" sz="2800" dirty="0"/>
              </a:p>
            </p:txBody>
          </p:sp>
        </mc:Choice>
        <mc:Fallback xmlns="">
          <p:sp>
            <p:nvSpPr>
              <p:cNvPr id="31" name="TextBox 30"/>
              <p:cNvSpPr txBox="1">
                <a:spLocks noRot="1" noChangeAspect="1" noMove="1" noResize="1" noEditPoints="1" noAdjustHandles="1" noChangeArrowheads="1" noChangeShapeType="1" noTextEdit="1"/>
              </p:cNvSpPr>
              <p:nvPr/>
            </p:nvSpPr>
            <p:spPr>
              <a:xfrm>
                <a:off x="4067946" y="2184761"/>
                <a:ext cx="7162234" cy="1192506"/>
              </a:xfrm>
              <a:prstGeom prst="rect">
                <a:avLst/>
              </a:prstGeom>
              <a:blipFill>
                <a:blip r:embed="rId4"/>
                <a:stretch>
                  <a:fillRect/>
                </a:stretch>
              </a:blipFill>
            </p:spPr>
            <p:txBody>
              <a:bodyPr/>
              <a:lstStyle/>
              <a:p>
                <a:r>
                  <a:rPr lang="en-US">
                    <a:noFill/>
                  </a:rPr>
                  <a:t> </a:t>
                </a:r>
              </a:p>
            </p:txBody>
          </p:sp>
        </mc:Fallback>
      </mc:AlternateContent>
      <p:grpSp>
        <p:nvGrpSpPr>
          <p:cNvPr id="32" name="Group 31"/>
          <p:cNvGrpSpPr/>
          <p:nvPr/>
        </p:nvGrpSpPr>
        <p:grpSpPr>
          <a:xfrm>
            <a:off x="2638097" y="-18925"/>
            <a:ext cx="4139771" cy="1920997"/>
            <a:chOff x="7915326" y="2045561"/>
            <a:chExt cx="3556596" cy="1963119"/>
          </a:xfrm>
        </p:grpSpPr>
        <p:grpSp>
          <p:nvGrpSpPr>
            <p:cNvPr id="33" name="Group 32"/>
            <p:cNvGrpSpPr/>
            <p:nvPr/>
          </p:nvGrpSpPr>
          <p:grpSpPr>
            <a:xfrm>
              <a:off x="7915326" y="2079658"/>
              <a:ext cx="3556596" cy="1929022"/>
              <a:chOff x="78378" y="1837407"/>
              <a:chExt cx="9111007" cy="4941618"/>
            </a:xfrm>
          </p:grpSpPr>
          <p:sp>
            <p:nvSpPr>
              <p:cNvPr id="35" name="Rounded Rectangle 34"/>
              <p:cNvSpPr/>
              <p:nvPr/>
            </p:nvSpPr>
            <p:spPr>
              <a:xfrm>
                <a:off x="759713" y="3463636"/>
                <a:ext cx="567844" cy="2770911"/>
              </a:xfrm>
              <a:prstGeom prst="roundRect">
                <a:avLst/>
              </a:prstGeom>
              <a:solidFill>
                <a:schemeClr val="accent4">
                  <a:alpha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100" dirty="0"/>
              </a:p>
            </p:txBody>
          </p:sp>
          <p:sp>
            <p:nvSpPr>
              <p:cNvPr id="36" name="Rounded Rectangle 35"/>
              <p:cNvSpPr/>
              <p:nvPr/>
            </p:nvSpPr>
            <p:spPr>
              <a:xfrm>
                <a:off x="419369" y="4405747"/>
                <a:ext cx="567844" cy="1828801"/>
              </a:xfrm>
              <a:prstGeom prst="roundRect">
                <a:avLst/>
              </a:prstGeom>
              <a:solidFill>
                <a:srgbClr val="C00000">
                  <a:alpha val="90000"/>
                </a:srgbClr>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100" dirty="0"/>
              </a:p>
            </p:txBody>
          </p:sp>
          <p:cxnSp>
            <p:nvCxnSpPr>
              <p:cNvPr id="37" name="Straight Arrow Connector 36"/>
              <p:cNvCxnSpPr/>
              <p:nvPr/>
            </p:nvCxnSpPr>
            <p:spPr>
              <a:xfrm flipV="1">
                <a:off x="248665" y="2140528"/>
                <a:ext cx="0" cy="4197927"/>
              </a:xfrm>
              <a:prstGeom prst="straightConnector1">
                <a:avLst/>
              </a:prstGeom>
              <a:ln w="76200" cmpd="sng">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a:off x="203998" y="6289965"/>
                <a:ext cx="8985387"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39" name="Rounded Rectangle 38"/>
              <p:cNvSpPr/>
              <p:nvPr/>
            </p:nvSpPr>
            <p:spPr>
              <a:xfrm>
                <a:off x="1922531" y="3089564"/>
                <a:ext cx="567844" cy="3144984"/>
              </a:xfrm>
              <a:prstGeom prst="roundRect">
                <a:avLst/>
              </a:prstGeom>
              <a:solidFill>
                <a:schemeClr val="accent4">
                  <a:alpha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100" dirty="0"/>
              </a:p>
            </p:txBody>
          </p:sp>
          <p:sp>
            <p:nvSpPr>
              <p:cNvPr id="40" name="Rounded Rectangle 39"/>
              <p:cNvSpPr/>
              <p:nvPr/>
            </p:nvSpPr>
            <p:spPr>
              <a:xfrm>
                <a:off x="1582187" y="3879273"/>
                <a:ext cx="567844" cy="2355275"/>
              </a:xfrm>
              <a:prstGeom prst="roundRect">
                <a:avLst/>
              </a:prstGeom>
              <a:solidFill>
                <a:srgbClr val="C00000">
                  <a:alpha val="90000"/>
                </a:srgbClr>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100" dirty="0"/>
              </a:p>
            </p:txBody>
          </p:sp>
          <p:sp>
            <p:nvSpPr>
              <p:cNvPr id="41" name="Rounded Rectangle 40"/>
              <p:cNvSpPr/>
              <p:nvPr/>
            </p:nvSpPr>
            <p:spPr>
              <a:xfrm>
                <a:off x="3154623" y="3990108"/>
                <a:ext cx="567844" cy="2244439"/>
              </a:xfrm>
              <a:prstGeom prst="roundRect">
                <a:avLst/>
              </a:prstGeom>
              <a:solidFill>
                <a:schemeClr val="accent4">
                  <a:alpha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100" dirty="0"/>
              </a:p>
            </p:txBody>
          </p:sp>
          <p:sp>
            <p:nvSpPr>
              <p:cNvPr id="42" name="Rounded Rectangle 41"/>
              <p:cNvSpPr/>
              <p:nvPr/>
            </p:nvSpPr>
            <p:spPr>
              <a:xfrm>
                <a:off x="2814279" y="5070764"/>
                <a:ext cx="567844" cy="1163784"/>
              </a:xfrm>
              <a:prstGeom prst="roundRect">
                <a:avLst/>
              </a:prstGeom>
              <a:solidFill>
                <a:srgbClr val="C00000">
                  <a:alpha val="90000"/>
                </a:srgbClr>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100" dirty="0"/>
              </a:p>
            </p:txBody>
          </p:sp>
          <p:sp>
            <p:nvSpPr>
              <p:cNvPr id="43" name="Rounded Rectangle 42"/>
              <p:cNvSpPr/>
              <p:nvPr/>
            </p:nvSpPr>
            <p:spPr>
              <a:xfrm>
                <a:off x="4328155" y="3463636"/>
                <a:ext cx="567844" cy="2770912"/>
              </a:xfrm>
              <a:prstGeom prst="roundRect">
                <a:avLst/>
              </a:prstGeom>
              <a:solidFill>
                <a:schemeClr val="accent4">
                  <a:alpha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100" dirty="0"/>
              </a:p>
            </p:txBody>
          </p:sp>
          <p:sp>
            <p:nvSpPr>
              <p:cNvPr id="44" name="Rounded Rectangle 43"/>
              <p:cNvSpPr/>
              <p:nvPr/>
            </p:nvSpPr>
            <p:spPr>
              <a:xfrm>
                <a:off x="3987811" y="5708073"/>
                <a:ext cx="567844" cy="526475"/>
              </a:xfrm>
              <a:prstGeom prst="roundRect">
                <a:avLst/>
              </a:prstGeom>
              <a:solidFill>
                <a:srgbClr val="C00000">
                  <a:alpha val="90000"/>
                </a:srgbClr>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100" dirty="0"/>
              </a:p>
            </p:txBody>
          </p:sp>
          <p:sp>
            <p:nvSpPr>
              <p:cNvPr id="45" name="Rounded Rectangle 44"/>
              <p:cNvSpPr/>
              <p:nvPr/>
            </p:nvSpPr>
            <p:spPr>
              <a:xfrm>
                <a:off x="5555852" y="4724400"/>
                <a:ext cx="567844" cy="1510148"/>
              </a:xfrm>
              <a:prstGeom prst="roundRect">
                <a:avLst/>
              </a:prstGeom>
              <a:solidFill>
                <a:schemeClr val="accent4">
                  <a:alpha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100" dirty="0"/>
              </a:p>
            </p:txBody>
          </p:sp>
          <p:sp>
            <p:nvSpPr>
              <p:cNvPr id="46" name="Rounded Rectangle 45"/>
              <p:cNvSpPr/>
              <p:nvPr/>
            </p:nvSpPr>
            <p:spPr>
              <a:xfrm>
                <a:off x="5215508" y="4294909"/>
                <a:ext cx="567844" cy="1939639"/>
              </a:xfrm>
              <a:prstGeom prst="roundRect">
                <a:avLst/>
              </a:prstGeom>
              <a:solidFill>
                <a:srgbClr val="C00000">
                  <a:alpha val="90000"/>
                </a:srgbClr>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100" dirty="0"/>
              </a:p>
            </p:txBody>
          </p:sp>
          <p:sp>
            <p:nvSpPr>
              <p:cNvPr id="47" name="Rounded Rectangle 46"/>
              <p:cNvSpPr/>
              <p:nvPr/>
            </p:nvSpPr>
            <p:spPr>
              <a:xfrm>
                <a:off x="6783549" y="3629890"/>
                <a:ext cx="567844" cy="2604657"/>
              </a:xfrm>
              <a:prstGeom prst="roundRect">
                <a:avLst/>
              </a:prstGeom>
              <a:solidFill>
                <a:schemeClr val="accent4">
                  <a:alpha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100" dirty="0"/>
              </a:p>
            </p:txBody>
          </p:sp>
          <p:sp>
            <p:nvSpPr>
              <p:cNvPr id="48" name="Rounded Rectangle 47"/>
              <p:cNvSpPr/>
              <p:nvPr/>
            </p:nvSpPr>
            <p:spPr>
              <a:xfrm>
                <a:off x="6443205" y="4849091"/>
                <a:ext cx="567844" cy="1385457"/>
              </a:xfrm>
              <a:prstGeom prst="roundRect">
                <a:avLst/>
              </a:prstGeom>
              <a:solidFill>
                <a:srgbClr val="C00000">
                  <a:alpha val="90000"/>
                </a:srgbClr>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100" dirty="0"/>
              </a:p>
            </p:txBody>
          </p:sp>
          <p:sp>
            <p:nvSpPr>
              <p:cNvPr id="49" name="Rounded Rectangle 48"/>
              <p:cNvSpPr/>
              <p:nvPr/>
            </p:nvSpPr>
            <p:spPr>
              <a:xfrm>
                <a:off x="8011246" y="2140528"/>
                <a:ext cx="567844" cy="4094020"/>
              </a:xfrm>
              <a:prstGeom prst="roundRect">
                <a:avLst/>
              </a:prstGeom>
              <a:solidFill>
                <a:schemeClr val="accent4">
                  <a:alpha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100" dirty="0"/>
              </a:p>
            </p:txBody>
          </p:sp>
          <p:sp>
            <p:nvSpPr>
              <p:cNvPr id="50" name="Rounded Rectangle 49"/>
              <p:cNvSpPr/>
              <p:nvPr/>
            </p:nvSpPr>
            <p:spPr>
              <a:xfrm>
                <a:off x="7670902" y="3338945"/>
                <a:ext cx="567844" cy="2895604"/>
              </a:xfrm>
              <a:prstGeom prst="roundRect">
                <a:avLst/>
              </a:prstGeom>
              <a:solidFill>
                <a:srgbClr val="C00000">
                  <a:alpha val="90000"/>
                </a:srgbClr>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100" dirty="0"/>
              </a:p>
            </p:txBody>
          </p:sp>
          <p:sp>
            <p:nvSpPr>
              <p:cNvPr id="51" name="TextBox 50"/>
              <p:cNvSpPr txBox="1"/>
              <p:nvPr/>
            </p:nvSpPr>
            <p:spPr>
              <a:xfrm>
                <a:off x="419369" y="6345384"/>
                <a:ext cx="883707" cy="433641"/>
              </a:xfrm>
              <a:prstGeom prst="rect">
                <a:avLst/>
              </a:prstGeom>
              <a:noFill/>
            </p:spPr>
            <p:txBody>
              <a:bodyPr wrap="none" rtlCol="1">
                <a:spAutoFit/>
              </a:bodyPr>
              <a:lstStyle/>
              <a:p>
                <a:r>
                  <a:rPr lang="he-IL" sz="500" dirty="0"/>
                  <a:t>ניסוי 1</a:t>
                </a:r>
              </a:p>
            </p:txBody>
          </p:sp>
          <p:sp>
            <p:nvSpPr>
              <p:cNvPr id="52" name="TextBox 51"/>
              <p:cNvSpPr txBox="1"/>
              <p:nvPr/>
            </p:nvSpPr>
            <p:spPr>
              <a:xfrm>
                <a:off x="1582188" y="6345384"/>
                <a:ext cx="883707" cy="433641"/>
              </a:xfrm>
              <a:prstGeom prst="rect">
                <a:avLst/>
              </a:prstGeom>
              <a:noFill/>
            </p:spPr>
            <p:txBody>
              <a:bodyPr wrap="none" rtlCol="1">
                <a:spAutoFit/>
              </a:bodyPr>
              <a:lstStyle/>
              <a:p>
                <a:r>
                  <a:rPr lang="he-IL" sz="500" dirty="0"/>
                  <a:t>ניסוי 2</a:t>
                </a:r>
              </a:p>
            </p:txBody>
          </p:sp>
          <p:sp>
            <p:nvSpPr>
              <p:cNvPr id="53" name="TextBox 52"/>
              <p:cNvSpPr txBox="1"/>
              <p:nvPr/>
            </p:nvSpPr>
            <p:spPr>
              <a:xfrm>
                <a:off x="2814278" y="6336088"/>
                <a:ext cx="883707" cy="433641"/>
              </a:xfrm>
              <a:prstGeom prst="rect">
                <a:avLst/>
              </a:prstGeom>
              <a:noFill/>
            </p:spPr>
            <p:txBody>
              <a:bodyPr wrap="none" rtlCol="1">
                <a:spAutoFit/>
              </a:bodyPr>
              <a:lstStyle/>
              <a:p>
                <a:r>
                  <a:rPr lang="he-IL" sz="500" dirty="0"/>
                  <a:t>ניסוי 3</a:t>
                </a:r>
              </a:p>
            </p:txBody>
          </p:sp>
          <p:sp>
            <p:nvSpPr>
              <p:cNvPr id="54" name="TextBox 53"/>
              <p:cNvSpPr txBox="1"/>
              <p:nvPr/>
            </p:nvSpPr>
            <p:spPr>
              <a:xfrm>
                <a:off x="3993572" y="6336088"/>
                <a:ext cx="883707" cy="433641"/>
              </a:xfrm>
              <a:prstGeom prst="rect">
                <a:avLst/>
              </a:prstGeom>
              <a:noFill/>
            </p:spPr>
            <p:txBody>
              <a:bodyPr wrap="none" rtlCol="1">
                <a:spAutoFit/>
              </a:bodyPr>
              <a:lstStyle/>
              <a:p>
                <a:r>
                  <a:rPr lang="he-IL" sz="500" dirty="0"/>
                  <a:t>ניסוי 4</a:t>
                </a:r>
              </a:p>
            </p:txBody>
          </p:sp>
          <p:sp>
            <p:nvSpPr>
              <p:cNvPr id="55" name="TextBox 54"/>
              <p:cNvSpPr txBox="1"/>
              <p:nvPr/>
            </p:nvSpPr>
            <p:spPr>
              <a:xfrm>
                <a:off x="5209188" y="6336088"/>
                <a:ext cx="883707" cy="433641"/>
              </a:xfrm>
              <a:prstGeom prst="rect">
                <a:avLst/>
              </a:prstGeom>
              <a:noFill/>
            </p:spPr>
            <p:txBody>
              <a:bodyPr wrap="none" rtlCol="1">
                <a:spAutoFit/>
              </a:bodyPr>
              <a:lstStyle/>
              <a:p>
                <a:r>
                  <a:rPr lang="he-IL" sz="500" dirty="0"/>
                  <a:t>ניסוי 5</a:t>
                </a:r>
              </a:p>
            </p:txBody>
          </p:sp>
          <p:sp>
            <p:nvSpPr>
              <p:cNvPr id="56" name="TextBox 55"/>
              <p:cNvSpPr txBox="1"/>
              <p:nvPr/>
            </p:nvSpPr>
            <p:spPr>
              <a:xfrm>
                <a:off x="6459894" y="6336088"/>
                <a:ext cx="883707" cy="433641"/>
              </a:xfrm>
              <a:prstGeom prst="rect">
                <a:avLst/>
              </a:prstGeom>
              <a:noFill/>
            </p:spPr>
            <p:txBody>
              <a:bodyPr wrap="none" rtlCol="1">
                <a:spAutoFit/>
              </a:bodyPr>
              <a:lstStyle/>
              <a:p>
                <a:r>
                  <a:rPr lang="he-IL" sz="500" dirty="0"/>
                  <a:t>ניסוי 6</a:t>
                </a:r>
              </a:p>
            </p:txBody>
          </p:sp>
          <p:sp>
            <p:nvSpPr>
              <p:cNvPr id="57" name="TextBox 56"/>
              <p:cNvSpPr txBox="1"/>
              <p:nvPr/>
            </p:nvSpPr>
            <p:spPr>
              <a:xfrm>
                <a:off x="7744938" y="6326791"/>
                <a:ext cx="883707" cy="433641"/>
              </a:xfrm>
              <a:prstGeom prst="rect">
                <a:avLst/>
              </a:prstGeom>
              <a:noFill/>
            </p:spPr>
            <p:txBody>
              <a:bodyPr wrap="none" rtlCol="1">
                <a:spAutoFit/>
              </a:bodyPr>
              <a:lstStyle/>
              <a:p>
                <a:r>
                  <a:rPr lang="he-IL" sz="500" dirty="0"/>
                  <a:t>ניסוי 7</a:t>
                </a:r>
              </a:p>
            </p:txBody>
          </p:sp>
          <p:sp>
            <p:nvSpPr>
              <p:cNvPr id="58" name="Left Brace 57"/>
              <p:cNvSpPr/>
              <p:nvPr/>
            </p:nvSpPr>
            <p:spPr>
              <a:xfrm>
                <a:off x="7407815" y="2140527"/>
                <a:ext cx="603431" cy="1178864"/>
              </a:xfrm>
              <a:prstGeom prst="leftBrace">
                <a:avLst>
                  <a:gd name="adj1" fmla="val 26701"/>
                  <a:gd name="adj2" fmla="val 51143"/>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1" anchor="ctr"/>
              <a:lstStyle/>
              <a:p>
                <a:pPr algn="ctr"/>
                <a:endParaRPr lang="he-IL" sz="500"/>
              </a:p>
            </p:txBody>
          </p:sp>
          <p:sp>
            <p:nvSpPr>
              <p:cNvPr id="59" name="TextBox 58"/>
              <p:cNvSpPr txBox="1"/>
              <p:nvPr/>
            </p:nvSpPr>
            <p:spPr>
              <a:xfrm>
                <a:off x="78378" y="1837407"/>
                <a:ext cx="1249826" cy="312384"/>
              </a:xfrm>
              <a:prstGeom prst="rect">
                <a:avLst/>
              </a:prstGeom>
              <a:noFill/>
            </p:spPr>
            <p:txBody>
              <a:bodyPr wrap="square" rtlCol="1">
                <a:spAutoFit/>
              </a:bodyPr>
              <a:lstStyle/>
              <a:p>
                <a:pPr algn="r" rtl="1"/>
                <a:endParaRPr lang="he-IL" sz="100" dirty="0">
                  <a:solidFill>
                    <a:schemeClr val="accent1"/>
                  </a:solidFill>
                </a:endParaRPr>
              </a:p>
            </p:txBody>
          </p:sp>
        </p:grpSp>
        <p:pic>
          <p:nvPicPr>
            <p:cNvPr id="34" name="Picture 33"/>
            <p:cNvPicPr>
              <a:picLocks noChangeAspect="1"/>
            </p:cNvPicPr>
            <p:nvPr/>
          </p:nvPicPr>
          <p:blipFill>
            <a:blip r:embed="rId5"/>
            <a:stretch>
              <a:fillRect/>
            </a:stretch>
          </p:blipFill>
          <p:spPr>
            <a:xfrm>
              <a:off x="8193336" y="2045561"/>
              <a:ext cx="2903602" cy="786075"/>
            </a:xfrm>
            <a:prstGeom prst="rect">
              <a:avLst/>
            </a:prstGeom>
          </p:spPr>
        </p:pic>
      </p:grpSp>
      <p:sp>
        <p:nvSpPr>
          <p:cNvPr id="64" name="Down Arrow 63"/>
          <p:cNvSpPr/>
          <p:nvPr/>
        </p:nvSpPr>
        <p:spPr>
          <a:xfrm>
            <a:off x="4850069" y="1976872"/>
            <a:ext cx="174431" cy="410288"/>
          </a:xfrm>
          <a:prstGeom prst="down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solidFill>
                <a:srgbClr val="FFFF00"/>
              </a:solidFill>
            </a:endParaRPr>
          </a:p>
        </p:txBody>
      </p:sp>
      <p:sp>
        <p:nvSpPr>
          <p:cNvPr id="65" name="Down Arrow 64"/>
          <p:cNvSpPr/>
          <p:nvPr/>
        </p:nvSpPr>
        <p:spPr>
          <a:xfrm>
            <a:off x="5860644" y="3799054"/>
            <a:ext cx="174431" cy="410288"/>
          </a:xfrm>
          <a:prstGeom prst="down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solidFill>
                <a:srgbClr val="FFFF00"/>
              </a:solidFill>
            </a:endParaRPr>
          </a:p>
        </p:txBody>
      </p:sp>
      <mc:AlternateContent xmlns:mc="http://schemas.openxmlformats.org/markup-compatibility/2006" xmlns:a14="http://schemas.microsoft.com/office/drawing/2010/main">
        <mc:Choice Requires="a14">
          <p:sp>
            <p:nvSpPr>
              <p:cNvPr id="66" name="TextBox 65"/>
              <p:cNvSpPr txBox="1"/>
              <p:nvPr/>
            </p:nvSpPr>
            <p:spPr>
              <a:xfrm>
                <a:off x="4390166" y="4905292"/>
                <a:ext cx="2159089" cy="936410"/>
              </a:xfrm>
              <a:prstGeom prst="rect">
                <a:avLst/>
              </a:prstGeom>
              <a:noFill/>
            </p:spPr>
            <p:txBody>
              <a:bodyPr wrap="square" lIns="0" tIns="0" rIns="0" bIns="0" rtlCol="1">
                <a:spAutoFit/>
              </a:bodyPr>
              <a:lstStyle/>
              <a:p>
                <a:pPr/>
                <a14:m>
                  <m:oMathPara xmlns:m="http://schemas.openxmlformats.org/officeDocument/2006/math">
                    <m:oMathParaPr>
                      <m:jc m:val="centerGroup"/>
                    </m:oMathParaPr>
                    <m:oMath xmlns:m="http://schemas.openxmlformats.org/officeDocument/2006/math">
                      <m:r>
                        <a:rPr lang="he-IL" sz="3200" i="1" smtClean="0">
                          <a:latin typeface="Cambria Math" panose="02040503050406030204" pitchFamily="18" charset="0"/>
                          <a:ea typeface="Cambria Math" panose="02040503050406030204" pitchFamily="18" charset="0"/>
                        </a:rPr>
                        <m:t>∆</m:t>
                      </m:r>
                      <m:r>
                        <a:rPr lang="en-US" sz="3200" b="0" i="1" smtClean="0">
                          <a:latin typeface="Cambria Math" panose="02040503050406030204" pitchFamily="18" charset="0"/>
                          <a:ea typeface="Cambria Math" panose="02040503050406030204" pitchFamily="18" charset="0"/>
                        </a:rPr>
                        <m:t>𝑤</m:t>
                      </m:r>
                      <m:r>
                        <a:rPr lang="en-US" sz="3200" b="0" i="1" smtClean="0">
                          <a:latin typeface="Cambria Math" panose="02040503050406030204" pitchFamily="18" charset="0"/>
                          <a:ea typeface="Cambria Math" panose="02040503050406030204" pitchFamily="18" charset="0"/>
                        </a:rPr>
                        <m:t>= </m:t>
                      </m:r>
                      <m:f>
                        <m:fPr>
                          <m:ctrlPr>
                            <a:rPr lang="en-US" sz="3200" b="0" i="1" smtClean="0">
                              <a:latin typeface="Cambria Math"/>
                              <a:ea typeface="Cambria Math" panose="02040503050406030204" pitchFamily="18" charset="0"/>
                            </a:rPr>
                          </m:ctrlPr>
                        </m:fPr>
                        <m:num>
                          <m:r>
                            <a:rPr lang="en-US" sz="3200" b="0" i="1" smtClean="0">
                              <a:latin typeface="Cambria Math" panose="02040503050406030204" pitchFamily="18" charset="0"/>
                              <a:ea typeface="Cambria Math" panose="02040503050406030204" pitchFamily="18" charset="0"/>
                            </a:rPr>
                            <m:t>𝜕</m:t>
                          </m:r>
                          <m:r>
                            <a:rPr lang="en-US" sz="3200" b="0" i="1" smtClean="0">
                              <a:latin typeface="Cambria Math" panose="02040503050406030204" pitchFamily="18" charset="0"/>
                              <a:ea typeface="Cambria Math" panose="02040503050406030204" pitchFamily="18" charset="0"/>
                            </a:rPr>
                            <m:t>𝐽</m:t>
                          </m:r>
                        </m:num>
                        <m:den>
                          <m:r>
                            <a:rPr lang="en-US" sz="3200" b="0" i="1" smtClean="0">
                              <a:latin typeface="Cambria Math" panose="02040503050406030204" pitchFamily="18" charset="0"/>
                              <a:ea typeface="Cambria Math" panose="02040503050406030204" pitchFamily="18" charset="0"/>
                            </a:rPr>
                            <m:t>𝜕</m:t>
                          </m:r>
                          <m:r>
                            <a:rPr lang="en-US" sz="3200" b="0" i="1" smtClean="0">
                              <a:latin typeface="Cambria Math" panose="02040503050406030204" pitchFamily="18" charset="0"/>
                              <a:ea typeface="Cambria Math" panose="02040503050406030204" pitchFamily="18" charset="0"/>
                            </a:rPr>
                            <m:t>𝑤</m:t>
                          </m:r>
                        </m:den>
                      </m:f>
                    </m:oMath>
                  </m:oMathPara>
                </a14:m>
                <a:endParaRPr lang="he-IL" sz="3200" dirty="0"/>
              </a:p>
            </p:txBody>
          </p:sp>
        </mc:Choice>
        <mc:Fallback xmlns="">
          <p:sp>
            <p:nvSpPr>
              <p:cNvPr id="66" name="TextBox 65"/>
              <p:cNvSpPr txBox="1">
                <a:spLocks noRot="1" noChangeAspect="1" noMove="1" noResize="1" noEditPoints="1" noAdjustHandles="1" noChangeArrowheads="1" noChangeShapeType="1" noTextEdit="1"/>
              </p:cNvSpPr>
              <p:nvPr/>
            </p:nvSpPr>
            <p:spPr>
              <a:xfrm>
                <a:off x="4390166" y="4905292"/>
                <a:ext cx="2159089" cy="936410"/>
              </a:xfrm>
              <a:prstGeom prst="rect">
                <a:avLst/>
              </a:prstGeom>
              <a:blipFill rotWithShape="0">
                <a:blip r:embed="rId6"/>
                <a:stretch>
                  <a:fillRect/>
                </a:stretch>
              </a:blipFill>
            </p:spPr>
            <p:txBody>
              <a:bodyPr/>
              <a:lstStyle/>
              <a:p>
                <a:r>
                  <a:rPr lang="he-IL">
                    <a:noFill/>
                  </a:rPr>
                  <a:t> </a:t>
                </a:r>
              </a:p>
            </p:txBody>
          </p:sp>
        </mc:Fallback>
      </mc:AlternateContent>
      <p:sp>
        <p:nvSpPr>
          <p:cNvPr id="2" name="מלבן 1">
            <a:extLst>
              <a:ext uri="{FF2B5EF4-FFF2-40B4-BE49-F238E27FC236}">
                <a16:creationId xmlns="" xmlns:a16="http://schemas.microsoft.com/office/drawing/2014/main" id="{7FCA1938-A285-4D95-A387-BD31E5F6EFB8}"/>
              </a:ext>
            </a:extLst>
          </p:cNvPr>
          <p:cNvSpPr/>
          <p:nvPr/>
        </p:nvSpPr>
        <p:spPr>
          <a:xfrm>
            <a:off x="4029987" y="367862"/>
            <a:ext cx="355864" cy="370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solidFill>
                  <a:schemeClr val="tx1"/>
                </a:solidFill>
              </a:rPr>
              <a:t>n</a:t>
            </a:r>
            <a:endParaRPr lang="en-US" b="1" dirty="0">
              <a:solidFill>
                <a:schemeClr val="tx1"/>
              </a:solidFill>
            </a:endParaRPr>
          </a:p>
        </p:txBody>
      </p:sp>
    </p:spTree>
    <p:extLst>
      <p:ext uri="{BB962C8B-B14F-4D97-AF65-F5344CB8AC3E}">
        <p14:creationId xmlns:p14="http://schemas.microsoft.com/office/powerpoint/2010/main" val="1658934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dirty="0"/>
              <a:t>שימושים של </a:t>
            </a:r>
            <a:r>
              <a:rPr lang="en-US" dirty="0"/>
              <a:t>ANN</a:t>
            </a:r>
            <a:endParaRPr lang="he-IL" dirty="0"/>
          </a:p>
        </p:txBody>
      </p:sp>
      <p:sp>
        <p:nvSpPr>
          <p:cNvPr id="3" name="Content Placeholder 2"/>
          <p:cNvSpPr>
            <a:spLocks noGrp="1"/>
          </p:cNvSpPr>
          <p:nvPr>
            <p:ph idx="1"/>
          </p:nvPr>
        </p:nvSpPr>
        <p:spPr/>
        <p:txBody>
          <a:bodyPr/>
          <a:lstStyle/>
          <a:p>
            <a:r>
              <a:rPr lang="he-IL" dirty="0"/>
              <a:t>זיהוי תמונה</a:t>
            </a:r>
          </a:p>
          <a:p>
            <a:pPr lvl="1"/>
            <a:r>
              <a:rPr lang="he-IL" dirty="0"/>
              <a:t>זיהוי אישי של האובייקט</a:t>
            </a:r>
          </a:p>
          <a:p>
            <a:pPr lvl="1"/>
            <a:r>
              <a:rPr lang="he-IL" dirty="0"/>
              <a:t>הבדלה בין קבוצות שונות של אובייקטים</a:t>
            </a:r>
          </a:p>
          <a:p>
            <a:r>
              <a:rPr lang="he-IL" dirty="0"/>
              <a:t>זיהוי כתב יד</a:t>
            </a:r>
          </a:p>
          <a:p>
            <a:r>
              <a:rPr lang="he-IL" dirty="0"/>
              <a:t>"אוטומציה" של תהליכים</a:t>
            </a:r>
            <a:endParaRPr lang="en-US" dirty="0"/>
          </a:p>
          <a:p>
            <a:r>
              <a:rPr lang="he-IL" dirty="0"/>
              <a:t>סיווג לפי קבוצות</a:t>
            </a:r>
          </a:p>
        </p:txBody>
      </p:sp>
    </p:spTree>
    <p:extLst>
      <p:ext uri="{BB962C8B-B14F-4D97-AF65-F5344CB8AC3E}">
        <p14:creationId xmlns:p14="http://schemas.microsoft.com/office/powerpoint/2010/main" val="63969818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27938" y="2162929"/>
            <a:ext cx="7227277" cy="1325563"/>
          </a:xfrm>
        </p:spPr>
        <p:txBody>
          <a:bodyPr>
            <a:normAutofit/>
          </a:bodyPr>
          <a:lstStyle/>
          <a:p>
            <a:r>
              <a:rPr lang="en-US" sz="5400" dirty="0"/>
              <a:t>ANN</a:t>
            </a:r>
            <a:r>
              <a:rPr lang="he-IL" sz="5400" dirty="0"/>
              <a:t> - חלק ב' של המצגת</a:t>
            </a:r>
            <a:endParaRPr lang="en-US" sz="5400" dirty="0"/>
          </a:p>
        </p:txBody>
      </p:sp>
    </p:spTree>
    <p:extLst>
      <p:ext uri="{BB962C8B-B14F-4D97-AF65-F5344CB8AC3E}">
        <p14:creationId xmlns:p14="http://schemas.microsoft.com/office/powerpoint/2010/main" val="236393718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dirty="0"/>
              <a:t>פתרון בעיה מעשית ע"י </a:t>
            </a:r>
            <a:r>
              <a:rPr lang="en-US" dirty="0"/>
              <a:t>ANN</a:t>
            </a:r>
            <a:r>
              <a:rPr lang="he-IL" dirty="0"/>
              <a:t> </a:t>
            </a:r>
            <a:endParaRPr lang="en-US" dirty="0"/>
          </a:p>
        </p:txBody>
      </p:sp>
      <p:sp>
        <p:nvSpPr>
          <p:cNvPr id="3" name="Content Placeholder 2"/>
          <p:cNvSpPr>
            <a:spLocks noGrp="1"/>
          </p:cNvSpPr>
          <p:nvPr>
            <p:ph idx="1"/>
          </p:nvPr>
        </p:nvSpPr>
        <p:spPr/>
        <p:txBody>
          <a:bodyPr/>
          <a:lstStyle/>
          <a:p>
            <a:r>
              <a:rPr lang="he-IL" dirty="0"/>
              <a:t>תיאור הבעיה</a:t>
            </a:r>
            <a:endParaRPr lang="en-US" dirty="0"/>
          </a:p>
          <a:p>
            <a:pPr marL="0" indent="0">
              <a:buNone/>
            </a:pPr>
            <a:endParaRPr lang="he-IL" dirty="0"/>
          </a:p>
          <a:p>
            <a:r>
              <a:rPr lang="he-IL" dirty="0"/>
              <a:t>הצגה צורנית של המודל ביחס לבעיה</a:t>
            </a:r>
          </a:p>
          <a:p>
            <a:pPr lvl="1"/>
            <a:r>
              <a:rPr lang="he-IL" dirty="0" smtClean="0"/>
              <a:t>ארכיטקטורה</a:t>
            </a:r>
            <a:endParaRPr lang="en-US" dirty="0" smtClean="0"/>
          </a:p>
          <a:p>
            <a:pPr lvl="1"/>
            <a:r>
              <a:rPr lang="he-IL" dirty="0" smtClean="0"/>
              <a:t>שפה </a:t>
            </a:r>
            <a:r>
              <a:rPr lang="he-IL" dirty="0"/>
              <a:t>וסימונים</a:t>
            </a:r>
          </a:p>
          <a:p>
            <a:pPr lvl="1"/>
            <a:r>
              <a:rPr lang="he-IL" dirty="0"/>
              <a:t>הסבר על חישובים</a:t>
            </a:r>
          </a:p>
          <a:p>
            <a:pPr lvl="1"/>
            <a:r>
              <a:rPr lang="he-IL" dirty="0"/>
              <a:t>זרימת המודל</a:t>
            </a:r>
            <a:endParaRPr lang="en-US" dirty="0"/>
          </a:p>
          <a:p>
            <a:pPr marL="457200" lvl="1" indent="0">
              <a:buNone/>
            </a:pPr>
            <a:endParaRPr lang="he-IL" dirty="0"/>
          </a:p>
          <a:p>
            <a:r>
              <a:rPr lang="he-IL" dirty="0"/>
              <a:t>תוכנית מחשב</a:t>
            </a:r>
          </a:p>
          <a:p>
            <a:pPr lvl="1"/>
            <a:endParaRPr lang="he-IL" dirty="0"/>
          </a:p>
        </p:txBody>
      </p:sp>
    </p:spTree>
    <p:extLst>
      <p:ext uri="{BB962C8B-B14F-4D97-AF65-F5344CB8AC3E}">
        <p14:creationId xmlns:p14="http://schemas.microsoft.com/office/powerpoint/2010/main" val="381981398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dirty="0"/>
              <a:t>תיאור הבעיה</a:t>
            </a:r>
            <a:endParaRPr lang="en-US" dirty="0"/>
          </a:p>
        </p:txBody>
      </p:sp>
      <p:sp>
        <p:nvSpPr>
          <p:cNvPr id="3" name="Content Placeholder 2"/>
          <p:cNvSpPr>
            <a:spLocks noGrp="1"/>
          </p:cNvSpPr>
          <p:nvPr>
            <p:ph idx="1"/>
          </p:nvPr>
        </p:nvSpPr>
        <p:spPr/>
        <p:txBody>
          <a:bodyPr/>
          <a:lstStyle/>
          <a:p>
            <a:r>
              <a:rPr lang="he-IL" dirty="0"/>
              <a:t>בחרנו להראות </a:t>
            </a:r>
            <a:r>
              <a:rPr lang="en-US" dirty="0"/>
              <a:t>ANN</a:t>
            </a:r>
            <a:r>
              <a:rPr lang="he-IL" dirty="0"/>
              <a:t> המסוגלת לסווג מיילים לשתי קבוצות</a:t>
            </a:r>
            <a:r>
              <a:rPr lang="en-US" baseline="30000" dirty="0"/>
              <a:t>[1]</a:t>
            </a:r>
            <a:endParaRPr lang="he-IL" baseline="30000" dirty="0"/>
          </a:p>
          <a:p>
            <a:pPr lvl="1"/>
            <a:r>
              <a:rPr lang="he-IL" dirty="0"/>
              <a:t>ספאם</a:t>
            </a:r>
          </a:p>
          <a:p>
            <a:pPr lvl="1"/>
            <a:r>
              <a:rPr lang="he-IL" dirty="0"/>
              <a:t>לא ספאם</a:t>
            </a:r>
          </a:p>
          <a:p>
            <a:pPr marL="457200" lvl="1" indent="0">
              <a:buNone/>
            </a:pPr>
            <a:endParaRPr lang="he-IL" dirty="0"/>
          </a:p>
          <a:p>
            <a:pPr marL="457200" lvl="1" indent="0">
              <a:buNone/>
            </a:pPr>
            <a:endParaRPr lang="he-IL" dirty="0"/>
          </a:p>
          <a:p>
            <a:r>
              <a:rPr lang="he-IL" dirty="0"/>
              <a:t>לצורך כך הורדנו מאגר דגימות\</a:t>
            </a:r>
            <a:r>
              <a:rPr lang="en-US" dirty="0"/>
              <a:t>data-set</a:t>
            </a:r>
            <a:r>
              <a:rPr lang="he-IL" dirty="0"/>
              <a:t> </a:t>
            </a:r>
            <a:r>
              <a:rPr lang="he-IL" b="1" dirty="0"/>
              <a:t>קיים</a:t>
            </a:r>
            <a:r>
              <a:rPr lang="he-IL" dirty="0"/>
              <a:t> מהאתר</a:t>
            </a:r>
          </a:p>
          <a:p>
            <a:pPr lvl="1"/>
            <a:r>
              <a:rPr lang="en-US" dirty="0"/>
              <a:t>UCI Machine Learning Repository</a:t>
            </a:r>
            <a:endParaRPr lang="he-IL" dirty="0"/>
          </a:p>
          <a:p>
            <a:pPr lvl="1"/>
            <a:r>
              <a:rPr lang="en-US" dirty="0">
                <a:hlinkClick r:id="rId3"/>
              </a:rPr>
              <a:t>spambase  data-set</a:t>
            </a:r>
            <a:endParaRPr lang="en-US" dirty="0"/>
          </a:p>
          <a:p>
            <a:pPr lvl="1"/>
            <a:endParaRPr lang="en-US" dirty="0"/>
          </a:p>
          <a:p>
            <a:pPr marL="457200" lvl="1" indent="0">
              <a:buNone/>
            </a:pPr>
            <a:endParaRPr lang="he-IL" dirty="0"/>
          </a:p>
          <a:p>
            <a:pPr lvl="1"/>
            <a:endParaRPr lang="en-US" dirty="0"/>
          </a:p>
        </p:txBody>
      </p:sp>
    </p:spTree>
    <p:extLst>
      <p:ext uri="{BB962C8B-B14F-4D97-AF65-F5344CB8AC3E}">
        <p14:creationId xmlns:p14="http://schemas.microsoft.com/office/powerpoint/2010/main" val="99845794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dirty="0"/>
              <a:t>תיאור הבעיה - המשך</a:t>
            </a:r>
            <a:endParaRPr lang="en-US" dirty="0"/>
          </a:p>
        </p:txBody>
      </p:sp>
      <p:sp>
        <p:nvSpPr>
          <p:cNvPr id="3" name="Content Placeholder 2"/>
          <p:cNvSpPr>
            <a:spLocks noGrp="1"/>
          </p:cNvSpPr>
          <p:nvPr>
            <p:ph idx="1"/>
          </p:nvPr>
        </p:nvSpPr>
        <p:spPr/>
        <p:txBody>
          <a:bodyPr/>
          <a:lstStyle/>
          <a:p>
            <a:pPr marL="228600" lvl="1">
              <a:spcBef>
                <a:spcPts val="1000"/>
              </a:spcBef>
            </a:pPr>
            <a:r>
              <a:rPr lang="he-IL" sz="2800" dirty="0"/>
              <a:t>במאגר  4601 דגימות</a:t>
            </a:r>
            <a:endParaRPr lang="en-US" sz="2800" dirty="0"/>
          </a:p>
          <a:p>
            <a:pPr marL="0" lvl="1" indent="0">
              <a:spcBef>
                <a:spcPts val="1000"/>
              </a:spcBef>
              <a:buNone/>
            </a:pPr>
            <a:endParaRPr lang="he-IL" sz="2800" dirty="0"/>
          </a:p>
          <a:p>
            <a:pPr marL="228600" lvl="1">
              <a:spcBef>
                <a:spcPts val="1000"/>
              </a:spcBef>
            </a:pPr>
            <a:r>
              <a:rPr lang="he-IL" sz="2800" dirty="0"/>
              <a:t>כל דגימה מאופיינת ע"י 57 ערכים</a:t>
            </a:r>
            <a:endParaRPr lang="en-US" sz="2800" dirty="0"/>
          </a:p>
          <a:p>
            <a:pPr marL="0" lvl="1" indent="0">
              <a:spcBef>
                <a:spcPts val="1000"/>
              </a:spcBef>
              <a:buNone/>
            </a:pPr>
            <a:endParaRPr lang="he-IL" sz="2800" dirty="0"/>
          </a:p>
          <a:p>
            <a:r>
              <a:rPr lang="he-IL" dirty="0"/>
              <a:t>בנוסף בעבור כל דגימה ישנה תגית המסווגת את הדגימה</a:t>
            </a:r>
          </a:p>
          <a:p>
            <a:pPr lvl="1"/>
            <a:r>
              <a:rPr lang="he-IL" dirty="0"/>
              <a:t>1 = ספאם</a:t>
            </a:r>
          </a:p>
          <a:p>
            <a:pPr lvl="1"/>
            <a:r>
              <a:rPr lang="he-IL" dirty="0"/>
              <a:t>0 = לא ספאם</a:t>
            </a:r>
          </a:p>
          <a:p>
            <a:pPr marL="0" indent="0">
              <a:buNone/>
            </a:pPr>
            <a:endParaRPr lang="he-IL" dirty="0">
              <a:sym typeface="Wingdings" pitchFamily="2" charset="2"/>
            </a:endParaRPr>
          </a:p>
        </p:txBody>
      </p:sp>
    </p:spTree>
    <p:extLst>
      <p:ext uri="{BB962C8B-B14F-4D97-AF65-F5344CB8AC3E}">
        <p14:creationId xmlns:p14="http://schemas.microsoft.com/office/powerpoint/2010/main" val="381478812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dirty="0"/>
              <a:t>תיאור הבעיה - המשך</a:t>
            </a:r>
            <a:endParaRPr lang="en-US" dirty="0"/>
          </a:p>
        </p:txBody>
      </p:sp>
      <p:sp>
        <p:nvSpPr>
          <p:cNvPr id="3" name="Content Placeholder 2"/>
          <p:cNvSpPr>
            <a:spLocks noGrp="1"/>
          </p:cNvSpPr>
          <p:nvPr>
            <p:ph idx="1"/>
          </p:nvPr>
        </p:nvSpPr>
        <p:spPr/>
        <p:txBody>
          <a:bodyPr>
            <a:normAutofit lnSpcReduction="10000"/>
          </a:bodyPr>
          <a:lstStyle/>
          <a:p>
            <a:r>
              <a:rPr lang="he-IL" dirty="0"/>
              <a:t>לצורך פשטות ההסבר במצגת</a:t>
            </a:r>
          </a:p>
          <a:p>
            <a:pPr marL="0" indent="0">
              <a:buNone/>
            </a:pPr>
            <a:endParaRPr lang="en-US" dirty="0"/>
          </a:p>
          <a:p>
            <a:r>
              <a:rPr lang="he-IL" dirty="0"/>
              <a:t>על מנת לאפשר הצגה גרפית של התוצאות בתוכנית המחשב</a:t>
            </a:r>
          </a:p>
          <a:p>
            <a:pPr marL="0" indent="0">
              <a:buNone/>
            </a:pPr>
            <a:endParaRPr lang="he-IL" dirty="0"/>
          </a:p>
          <a:p>
            <a:r>
              <a:rPr lang="he-IL" dirty="0"/>
              <a:t>השתמשנו ב- שיטת </a:t>
            </a:r>
            <a:r>
              <a:rPr lang="en-US" dirty="0"/>
              <a:t>PCA</a:t>
            </a:r>
            <a:r>
              <a:rPr lang="he-IL" baseline="30000" dirty="0"/>
              <a:t>[1]</a:t>
            </a:r>
            <a:endParaRPr lang="en-US" baseline="30000" dirty="0"/>
          </a:p>
          <a:p>
            <a:endParaRPr lang="en-US" baseline="30000" dirty="0"/>
          </a:p>
          <a:p>
            <a:pPr marL="0" indent="0">
              <a:buNone/>
            </a:pPr>
            <a:endParaRPr lang="he-IL" baseline="30000" dirty="0"/>
          </a:p>
          <a:p>
            <a:pPr marL="0" indent="0">
              <a:buNone/>
            </a:pPr>
            <a:endParaRPr lang="he-IL" baseline="30000" dirty="0"/>
          </a:p>
          <a:p>
            <a:r>
              <a:rPr lang="en-US" baseline="30000" dirty="0">
                <a:hlinkClick r:id="rId3"/>
              </a:rPr>
              <a:t>wiki - PCA</a:t>
            </a:r>
            <a:endParaRPr lang="en-US" baseline="30000" dirty="0"/>
          </a:p>
          <a:p>
            <a:r>
              <a:rPr lang="en-US" baseline="30000" dirty="0">
                <a:hlinkClick r:id="rId4"/>
              </a:rPr>
              <a:t>A tutorial on Principal Components Analysis</a:t>
            </a:r>
            <a:endParaRPr lang="en-US" baseline="30000" dirty="0"/>
          </a:p>
          <a:p>
            <a:pPr marL="0" indent="0">
              <a:buNone/>
            </a:pPr>
            <a:endParaRPr lang="he-IL" baseline="30000" dirty="0"/>
          </a:p>
        </p:txBody>
      </p:sp>
    </p:spTree>
    <p:extLst>
      <p:ext uri="{BB962C8B-B14F-4D97-AF65-F5344CB8AC3E}">
        <p14:creationId xmlns:p14="http://schemas.microsoft.com/office/powerpoint/2010/main" val="275519503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dirty="0"/>
              <a:t>תיאור הבעיה - המשך</a:t>
            </a:r>
            <a:endParaRPr lang="en-US" dirty="0"/>
          </a:p>
        </p:txBody>
      </p:sp>
      <p:sp>
        <p:nvSpPr>
          <p:cNvPr id="3" name="Content Placeholder 2"/>
          <p:cNvSpPr>
            <a:spLocks noGrp="1"/>
          </p:cNvSpPr>
          <p:nvPr>
            <p:ph idx="1"/>
          </p:nvPr>
        </p:nvSpPr>
        <p:spPr/>
        <p:txBody>
          <a:bodyPr/>
          <a:lstStyle/>
          <a:p>
            <a:r>
              <a:rPr lang="he-IL" dirty="0"/>
              <a:t>על קצה המזלג שיטת ה-</a:t>
            </a:r>
            <a:r>
              <a:rPr lang="en-US" dirty="0"/>
              <a:t>PCA</a:t>
            </a:r>
            <a:r>
              <a:rPr lang="he-IL" dirty="0"/>
              <a:t> באה לפתור את מה שנקרא "קללת המימד"</a:t>
            </a:r>
          </a:p>
          <a:p>
            <a:pPr marL="0" indent="0">
              <a:buNone/>
            </a:pPr>
            <a:endParaRPr lang="he-IL" dirty="0"/>
          </a:p>
          <a:p>
            <a:r>
              <a:rPr lang="he-IL" dirty="0"/>
              <a:t>השיטה היא כלי המבוסס על אלגברה לינארית וסטטיסטיקה</a:t>
            </a:r>
          </a:p>
          <a:p>
            <a:pPr marL="0" indent="0">
              <a:buNone/>
            </a:pPr>
            <a:endParaRPr lang="he-IL" dirty="0"/>
          </a:p>
          <a:p>
            <a:r>
              <a:rPr lang="he-IL" dirty="0"/>
              <a:t>הכלי מאפשר להוריד מימדים\מאפיינים מבלי לפגוע בחיזוי </a:t>
            </a:r>
          </a:p>
          <a:p>
            <a:endParaRPr lang="he-IL" dirty="0"/>
          </a:p>
          <a:p>
            <a:r>
              <a:rPr lang="he-IL" dirty="0"/>
              <a:t>לכלי יתרונות נוספים אך מענייננו רק הורדת מימדים</a:t>
            </a:r>
          </a:p>
        </p:txBody>
      </p:sp>
    </p:spTree>
    <p:extLst>
      <p:ext uri="{BB962C8B-B14F-4D97-AF65-F5344CB8AC3E}">
        <p14:creationId xmlns:p14="http://schemas.microsoft.com/office/powerpoint/2010/main" val="145478725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b="1" dirty="0"/>
              <a:t>2 אלגוריתמים מתחום הלמידה החישובית</a:t>
            </a:r>
            <a:endParaRPr lang="he-IL" dirty="0"/>
          </a:p>
        </p:txBody>
      </p:sp>
      <p:sp>
        <p:nvSpPr>
          <p:cNvPr id="3" name="Content Placeholder 2"/>
          <p:cNvSpPr>
            <a:spLocks noGrp="1"/>
          </p:cNvSpPr>
          <p:nvPr>
            <p:ph idx="1"/>
          </p:nvPr>
        </p:nvSpPr>
        <p:spPr/>
        <p:txBody>
          <a:bodyPr/>
          <a:lstStyle/>
          <a:p>
            <a:r>
              <a:rPr lang="he-IL" b="1" dirty="0"/>
              <a:t>רשתות נוירונים</a:t>
            </a:r>
            <a:r>
              <a:rPr lang="en-US" b="1" dirty="0"/>
              <a:t> </a:t>
            </a:r>
            <a:r>
              <a:rPr lang="he-IL" b="1" dirty="0"/>
              <a:t>מלאכותיות (</a:t>
            </a:r>
            <a:r>
              <a:rPr lang="en-US" b="1" dirty="0"/>
              <a:t>Artificial Neural Networks</a:t>
            </a:r>
            <a:r>
              <a:rPr lang="he-IL" b="1" dirty="0"/>
              <a:t>)</a:t>
            </a:r>
          </a:p>
          <a:p>
            <a:pPr lvl="1"/>
            <a:r>
              <a:rPr lang="he-IL" dirty="0"/>
              <a:t>בראשי תיבות </a:t>
            </a:r>
            <a:r>
              <a:rPr lang="en-US" dirty="0"/>
              <a:t>ANN</a:t>
            </a:r>
            <a:endParaRPr lang="he-IL" dirty="0"/>
          </a:p>
          <a:p>
            <a:pPr lvl="1"/>
            <a:r>
              <a:rPr lang="he-IL" dirty="0"/>
              <a:t>מודל מתמטי</a:t>
            </a:r>
            <a:r>
              <a:rPr lang="en-US" dirty="0"/>
              <a:t> </a:t>
            </a:r>
            <a:r>
              <a:rPr lang="he-IL" dirty="0"/>
              <a:t> חישובי שמחקה את המוח האנושי ע"י מידול פעולתם</a:t>
            </a:r>
          </a:p>
          <a:p>
            <a:pPr marL="457200" lvl="1" indent="0">
              <a:buNone/>
            </a:pPr>
            <a:r>
              <a:rPr lang="he-IL" dirty="0"/>
              <a:t>   של נוירונים והקשרים ביניהם</a:t>
            </a:r>
          </a:p>
          <a:p>
            <a:pPr marL="457200" lvl="1" indent="0">
              <a:buNone/>
            </a:pPr>
            <a:endParaRPr lang="he-IL" dirty="0"/>
          </a:p>
          <a:p>
            <a:r>
              <a:rPr lang="he-IL" dirty="0"/>
              <a:t> </a:t>
            </a:r>
            <a:r>
              <a:rPr lang="he-IL" b="1" dirty="0"/>
              <a:t>אלגוריתם </a:t>
            </a:r>
            <a:r>
              <a:rPr lang="en-US" b="1" dirty="0"/>
              <a:t>K-means</a:t>
            </a:r>
            <a:r>
              <a:rPr lang="he-IL" b="1" dirty="0"/>
              <a:t> (</a:t>
            </a:r>
            <a:r>
              <a:rPr lang="en-US" b="1" dirty="0"/>
              <a:t>K-means clustering</a:t>
            </a:r>
            <a:r>
              <a:rPr lang="he-IL" b="1" dirty="0"/>
              <a:t>)</a:t>
            </a:r>
          </a:p>
          <a:p>
            <a:pPr lvl="1"/>
            <a:r>
              <a:rPr lang="he-IL" dirty="0"/>
              <a:t>אלגוריתם קלאסי לסיווג תצפיות לפי מרכזי כובד ו- נורמה נתונה</a:t>
            </a:r>
          </a:p>
          <a:p>
            <a:pPr lvl="1"/>
            <a:endParaRPr lang="he-IL" dirty="0"/>
          </a:p>
          <a:p>
            <a:pPr lvl="1"/>
            <a:endParaRPr lang="he-IL" dirty="0"/>
          </a:p>
          <a:p>
            <a:pPr lvl="1"/>
            <a:endParaRPr lang="he-IL" dirty="0"/>
          </a:p>
          <a:p>
            <a:pPr lvl="1"/>
            <a:endParaRPr lang="he-IL" dirty="0"/>
          </a:p>
          <a:p>
            <a:pPr lvl="1"/>
            <a:endParaRPr lang="he-IL" dirty="0"/>
          </a:p>
        </p:txBody>
      </p:sp>
    </p:spTree>
    <p:extLst>
      <p:ext uri="{BB962C8B-B14F-4D97-AF65-F5344CB8AC3E}">
        <p14:creationId xmlns:p14="http://schemas.microsoft.com/office/powerpoint/2010/main" val="399552637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676400" y="1"/>
            <a:ext cx="10515600" cy="914400"/>
          </a:xfrm>
        </p:spPr>
        <p:txBody>
          <a:bodyPr/>
          <a:lstStyle/>
          <a:p>
            <a:r>
              <a:rPr lang="he-IL" dirty="0"/>
              <a:t>הצגה צורנית של המודל ביחס </a:t>
            </a:r>
            <a:r>
              <a:rPr lang="he-IL" dirty="0" smtClean="0"/>
              <a:t>לבעיה</a:t>
            </a:r>
            <a:endParaRPr lang="en-US" dirty="0"/>
          </a:p>
        </p:txBody>
      </p:sp>
      <p:sp>
        <p:nvSpPr>
          <p:cNvPr id="4" name="Content Placeholder 3"/>
          <p:cNvSpPr>
            <a:spLocks noGrp="1"/>
          </p:cNvSpPr>
          <p:nvPr>
            <p:ph idx="1"/>
          </p:nvPr>
        </p:nvSpPr>
        <p:spPr>
          <a:xfrm>
            <a:off x="3689108" y="2062602"/>
            <a:ext cx="1381416" cy="1950073"/>
          </a:xfrm>
          <a:prstGeom prst="roundRect">
            <a:avLst/>
          </a:prstGeom>
          <a:solidFill>
            <a:srgbClr val="7030A0">
              <a:alpha val="90000"/>
            </a:srgbClr>
          </a:solidFill>
        </p:spPr>
        <p:style>
          <a:lnRef idx="2">
            <a:schemeClr val="accent1">
              <a:shade val="50000"/>
            </a:schemeClr>
          </a:lnRef>
          <a:fillRef idx="1">
            <a:schemeClr val="accent1"/>
          </a:fillRef>
          <a:effectRef idx="0">
            <a:schemeClr val="accent1"/>
          </a:effectRef>
          <a:fontRef idx="minor">
            <a:schemeClr val="lt1"/>
          </a:fontRef>
        </p:style>
        <p:txBody>
          <a:bodyPr rtlCol="1" anchor="ctr">
            <a:normAutofit/>
          </a:bodyPr>
          <a:lstStyle/>
          <a:p>
            <a:pPr algn="r" rtl="0"/>
            <a:r>
              <a:rPr lang="en-US" sz="3200" dirty="0"/>
              <a:t>X</a:t>
            </a:r>
            <a:r>
              <a:rPr lang="en-US" sz="1400" dirty="0"/>
              <a:t>4601x57</a:t>
            </a:r>
            <a:endParaRPr lang="he-IL" sz="300" dirty="0"/>
          </a:p>
        </p:txBody>
      </p:sp>
      <p:sp>
        <p:nvSpPr>
          <p:cNvPr id="5" name="Content Placeholder 3"/>
          <p:cNvSpPr txBox="1">
            <a:spLocks/>
          </p:cNvSpPr>
          <p:nvPr/>
        </p:nvSpPr>
        <p:spPr>
          <a:xfrm>
            <a:off x="3689108" y="4052033"/>
            <a:ext cx="1434630" cy="1748734"/>
          </a:xfrm>
          <a:prstGeom prst="roundRect">
            <a:avLst/>
          </a:prstGeom>
          <a:solidFill>
            <a:srgbClr val="7030A0">
              <a:alpha val="90000"/>
            </a:srgbClr>
          </a:solidFill>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1" anchor="ctr">
            <a:normAutofit/>
          </a:bodyPr>
          <a:lst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lt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rtl="0"/>
            <a:r>
              <a:rPr lang="en-US" sz="3200" dirty="0"/>
              <a:t>Y</a:t>
            </a:r>
            <a:r>
              <a:rPr lang="en-US" sz="1400" dirty="0"/>
              <a:t>4601x1</a:t>
            </a:r>
            <a:endParaRPr lang="he-IL" sz="300"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01" y="3334495"/>
            <a:ext cx="1304705" cy="1304705"/>
          </a:xfrm>
          <a:prstGeom prst="rect">
            <a:avLst/>
          </a:prstGeom>
        </p:spPr>
      </p:pic>
      <p:sp>
        <p:nvSpPr>
          <p:cNvPr id="8" name="Right Arrow 7"/>
          <p:cNvSpPr/>
          <p:nvPr/>
        </p:nvSpPr>
        <p:spPr>
          <a:xfrm>
            <a:off x="1260525" y="3875772"/>
            <a:ext cx="588936" cy="2738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Arrow 8"/>
          <p:cNvSpPr/>
          <p:nvPr/>
        </p:nvSpPr>
        <p:spPr>
          <a:xfrm>
            <a:off x="5157963" y="4765089"/>
            <a:ext cx="2973867" cy="32262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ontent Placeholder 3"/>
          <p:cNvSpPr txBox="1">
            <a:spLocks/>
          </p:cNvSpPr>
          <p:nvPr/>
        </p:nvSpPr>
        <p:spPr>
          <a:xfrm>
            <a:off x="5845443" y="2028699"/>
            <a:ext cx="1598908" cy="1847073"/>
          </a:xfrm>
          <a:prstGeom prst="roundRect">
            <a:avLst/>
          </a:prstGeom>
          <a:solidFill>
            <a:schemeClr val="tx1">
              <a:alpha val="90000"/>
            </a:schemeClr>
          </a:solidFill>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1" anchor="ctr">
            <a:normAutofit/>
          </a:bodyPr>
          <a:lst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lt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algn="l" rtl="0"/>
            <a:r>
              <a:rPr lang="en-US" sz="4000" dirty="0"/>
              <a:t>PP</a:t>
            </a:r>
          </a:p>
          <a:p>
            <a:pPr algn="l" rtl="0"/>
            <a:r>
              <a:rPr lang="en-US" sz="4000" dirty="0"/>
              <a:t>PCA</a:t>
            </a:r>
            <a:endParaRPr lang="he-IL" sz="500" dirty="0"/>
          </a:p>
        </p:txBody>
      </p:sp>
      <p:sp>
        <p:nvSpPr>
          <p:cNvPr id="12" name="Right Arrow 11"/>
          <p:cNvSpPr/>
          <p:nvPr/>
        </p:nvSpPr>
        <p:spPr>
          <a:xfrm>
            <a:off x="5142465" y="3060688"/>
            <a:ext cx="588936" cy="2738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p:cNvSpPr/>
          <p:nvPr/>
        </p:nvSpPr>
        <p:spPr>
          <a:xfrm>
            <a:off x="7470182" y="3000471"/>
            <a:ext cx="588936" cy="2738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Content Placeholder 3"/>
          <p:cNvSpPr txBox="1">
            <a:spLocks/>
          </p:cNvSpPr>
          <p:nvPr/>
        </p:nvSpPr>
        <p:spPr>
          <a:xfrm>
            <a:off x="8065319" y="1876845"/>
            <a:ext cx="1676914" cy="1998928"/>
          </a:xfrm>
          <a:prstGeom prst="roundRect">
            <a:avLst/>
          </a:prstGeom>
          <a:solidFill>
            <a:srgbClr val="7030A0">
              <a:alpha val="90000"/>
            </a:srgbClr>
          </a:solidFill>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1" anchor="ctr">
            <a:normAutofit/>
          </a:bodyPr>
          <a:lst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lt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algn="l" rtl="0"/>
            <a:r>
              <a:rPr lang="en-US" sz="4400" dirty="0"/>
              <a:t>Z</a:t>
            </a:r>
            <a:r>
              <a:rPr lang="en-US" sz="2000" dirty="0"/>
              <a:t>4601x3</a:t>
            </a:r>
            <a:endParaRPr lang="he-IL" sz="600" dirty="0"/>
          </a:p>
        </p:txBody>
      </p:sp>
      <p:sp>
        <p:nvSpPr>
          <p:cNvPr id="16" name="Content Placeholder 3"/>
          <p:cNvSpPr txBox="1">
            <a:spLocks/>
          </p:cNvSpPr>
          <p:nvPr/>
        </p:nvSpPr>
        <p:spPr>
          <a:xfrm>
            <a:off x="8143325" y="3964083"/>
            <a:ext cx="1598908" cy="2247253"/>
          </a:xfrm>
          <a:prstGeom prst="roundRect">
            <a:avLst/>
          </a:prstGeom>
          <a:solidFill>
            <a:srgbClr val="7030A0">
              <a:alpha val="90000"/>
            </a:srgbClr>
          </a:solidFill>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1" anchor="ctr">
            <a:normAutofit/>
          </a:bodyPr>
          <a:lst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lt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algn="l" rtl="0"/>
            <a:r>
              <a:rPr lang="en-US" sz="4000" dirty="0"/>
              <a:t>Y</a:t>
            </a:r>
            <a:r>
              <a:rPr lang="en-US" sz="1800" dirty="0"/>
              <a:t>4601x1</a:t>
            </a:r>
            <a:endParaRPr lang="he-IL" sz="500" dirty="0"/>
          </a:p>
        </p:txBody>
      </p:sp>
      <p:sp>
        <p:nvSpPr>
          <p:cNvPr id="17" name="Content Placeholder 3"/>
          <p:cNvSpPr txBox="1">
            <a:spLocks/>
          </p:cNvSpPr>
          <p:nvPr/>
        </p:nvSpPr>
        <p:spPr>
          <a:xfrm>
            <a:off x="1849461" y="3265364"/>
            <a:ext cx="1195436" cy="1165221"/>
          </a:xfrm>
          <a:prstGeom prst="roundRect">
            <a:avLst/>
          </a:prstGeom>
          <a:solidFill>
            <a:schemeClr val="tx1">
              <a:alpha val="90000"/>
            </a:schemeClr>
          </a:solidFill>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1" anchor="ctr">
            <a:normAutofit/>
          </a:bodyPr>
          <a:lst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lt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algn="l" rtl="0"/>
            <a:r>
              <a:rPr lang="en-US" sz="3200" dirty="0"/>
              <a:t>PP</a:t>
            </a:r>
            <a:endParaRPr lang="en-US" sz="4000" dirty="0"/>
          </a:p>
        </p:txBody>
      </p:sp>
      <p:sp>
        <p:nvSpPr>
          <p:cNvPr id="18" name="Right Arrow 17"/>
          <p:cNvSpPr/>
          <p:nvPr/>
        </p:nvSpPr>
        <p:spPr>
          <a:xfrm>
            <a:off x="3100172" y="3875772"/>
            <a:ext cx="588936" cy="2738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ight Arrow 18"/>
          <p:cNvSpPr/>
          <p:nvPr/>
        </p:nvSpPr>
        <p:spPr>
          <a:xfrm>
            <a:off x="9820371" y="3687428"/>
            <a:ext cx="588936" cy="2738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Content Placeholder 3"/>
          <p:cNvSpPr txBox="1">
            <a:spLocks/>
          </p:cNvSpPr>
          <p:nvPr/>
        </p:nvSpPr>
        <p:spPr>
          <a:xfrm>
            <a:off x="10548791" y="2824867"/>
            <a:ext cx="1378703" cy="1998928"/>
          </a:xfrm>
          <a:prstGeom prst="roundRect">
            <a:avLst/>
          </a:prstGeom>
          <a:solidFill>
            <a:schemeClr val="accent2">
              <a:alpha val="90000"/>
            </a:schemeClr>
          </a:solidFill>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1" anchor="ctr">
            <a:normAutofit/>
          </a:bodyPr>
          <a:lst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lt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algn="l" rtl="0"/>
            <a:r>
              <a:rPr lang="en-US" sz="3200" dirty="0"/>
              <a:t>ANN</a:t>
            </a:r>
            <a:endParaRPr lang="he-IL" sz="300" dirty="0"/>
          </a:p>
        </p:txBody>
      </p:sp>
    </p:spTree>
    <p:extLst>
      <p:ext uri="{BB962C8B-B14F-4D97-AF65-F5344CB8AC3E}">
        <p14:creationId xmlns:p14="http://schemas.microsoft.com/office/powerpoint/2010/main" val="4220924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10" grpId="0" animBg="1"/>
      <p:bldP spid="14" grpId="0" animBg="1"/>
      <p:bldP spid="16" grpId="0" animBg="1"/>
      <p:bldP spid="17" grpId="0" animBg="1"/>
      <p:bldP spid="20"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978768" y="1"/>
            <a:ext cx="6213231" cy="914400"/>
          </a:xfrm>
        </p:spPr>
        <p:txBody>
          <a:bodyPr>
            <a:normAutofit fontScale="90000"/>
          </a:bodyPr>
          <a:lstStyle/>
          <a:p>
            <a:r>
              <a:rPr lang="he-IL" sz="3200" dirty="0"/>
              <a:t>הצגה צורנית של המודל ביחס לבעיה - המשך</a:t>
            </a:r>
            <a:endParaRPr lang="en-US" sz="3200" dirty="0"/>
          </a:p>
        </p:txBody>
      </p:sp>
      <p:sp>
        <p:nvSpPr>
          <p:cNvPr id="22" name="Oval 21"/>
          <p:cNvSpPr/>
          <p:nvPr/>
        </p:nvSpPr>
        <p:spPr>
          <a:xfrm>
            <a:off x="1521709" y="2794715"/>
            <a:ext cx="747867" cy="944744"/>
          </a:xfrm>
          <a:prstGeom prst="ellipse">
            <a:avLst/>
          </a:prstGeom>
          <a:solidFill>
            <a:schemeClr val="bg1"/>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0"/>
            <a:endParaRPr lang="he-IL"/>
          </a:p>
        </p:txBody>
      </p:sp>
      <p:sp>
        <p:nvSpPr>
          <p:cNvPr id="23" name="Oval 22"/>
          <p:cNvSpPr/>
          <p:nvPr/>
        </p:nvSpPr>
        <p:spPr>
          <a:xfrm>
            <a:off x="1521709" y="5335548"/>
            <a:ext cx="747867" cy="944744"/>
          </a:xfrm>
          <a:prstGeom prst="ellipse">
            <a:avLst/>
          </a:prstGeom>
          <a:no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0"/>
            <a:endParaRPr lang="he-IL"/>
          </a:p>
        </p:txBody>
      </p:sp>
      <p:sp>
        <p:nvSpPr>
          <p:cNvPr id="24" name="Oval 23"/>
          <p:cNvSpPr/>
          <p:nvPr/>
        </p:nvSpPr>
        <p:spPr>
          <a:xfrm>
            <a:off x="1521709" y="4065131"/>
            <a:ext cx="747867" cy="944744"/>
          </a:xfrm>
          <a:prstGeom prst="ellipse">
            <a:avLst/>
          </a:prstGeom>
          <a:no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0"/>
            <a:endParaRPr lang="he-IL"/>
          </a:p>
        </p:txBody>
      </p:sp>
      <p:sp>
        <p:nvSpPr>
          <p:cNvPr id="25" name="Oval 24"/>
          <p:cNvSpPr/>
          <p:nvPr/>
        </p:nvSpPr>
        <p:spPr>
          <a:xfrm>
            <a:off x="4117830" y="1698352"/>
            <a:ext cx="747867" cy="944744"/>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0"/>
            <a:endParaRPr lang="he-IL"/>
          </a:p>
        </p:txBody>
      </p:sp>
      <p:sp>
        <p:nvSpPr>
          <p:cNvPr id="26" name="Oval 25"/>
          <p:cNvSpPr/>
          <p:nvPr/>
        </p:nvSpPr>
        <p:spPr>
          <a:xfrm>
            <a:off x="4117830" y="4158041"/>
            <a:ext cx="747867" cy="944744"/>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0"/>
            <a:endParaRPr lang="he-IL"/>
          </a:p>
        </p:txBody>
      </p:sp>
      <p:sp>
        <p:nvSpPr>
          <p:cNvPr id="27" name="Oval 26"/>
          <p:cNvSpPr/>
          <p:nvPr/>
        </p:nvSpPr>
        <p:spPr>
          <a:xfrm>
            <a:off x="4117830" y="2941888"/>
            <a:ext cx="747867" cy="944744"/>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0"/>
            <a:endParaRPr lang="he-IL" dirty="0"/>
          </a:p>
        </p:txBody>
      </p:sp>
      <p:sp>
        <p:nvSpPr>
          <p:cNvPr id="28" name="Oval 27"/>
          <p:cNvSpPr/>
          <p:nvPr/>
        </p:nvSpPr>
        <p:spPr>
          <a:xfrm>
            <a:off x="4117830" y="5376618"/>
            <a:ext cx="747867" cy="944744"/>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0"/>
            <a:endParaRPr lang="he-IL"/>
          </a:p>
        </p:txBody>
      </p:sp>
      <p:sp>
        <p:nvSpPr>
          <p:cNvPr id="29" name="Oval 28"/>
          <p:cNvSpPr/>
          <p:nvPr/>
        </p:nvSpPr>
        <p:spPr>
          <a:xfrm>
            <a:off x="7042096" y="3636751"/>
            <a:ext cx="747867" cy="944744"/>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0"/>
            <a:endParaRPr lang="he-IL"/>
          </a:p>
        </p:txBody>
      </p:sp>
      <p:sp>
        <p:nvSpPr>
          <p:cNvPr id="30" name="Right Arrow 29"/>
          <p:cNvSpPr/>
          <p:nvPr/>
        </p:nvSpPr>
        <p:spPr>
          <a:xfrm>
            <a:off x="352716" y="1639828"/>
            <a:ext cx="875222" cy="711980"/>
          </a:xfrm>
          <a:prstGeom prst="rightArrow">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0"/>
            <a:r>
              <a:rPr lang="en-US" i="1" dirty="0"/>
              <a:t>input</a:t>
            </a:r>
            <a:endParaRPr lang="he-IL" sz="1400" i="1" dirty="0"/>
          </a:p>
        </p:txBody>
      </p:sp>
      <p:sp>
        <p:nvSpPr>
          <p:cNvPr id="31" name="Right Arrow 30"/>
          <p:cNvSpPr/>
          <p:nvPr/>
        </p:nvSpPr>
        <p:spPr>
          <a:xfrm>
            <a:off x="352716" y="2910529"/>
            <a:ext cx="875222" cy="711980"/>
          </a:xfrm>
          <a:prstGeom prst="rightArrow">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0"/>
            <a:r>
              <a:rPr lang="en-US" i="1" dirty="0"/>
              <a:t>input</a:t>
            </a:r>
            <a:endParaRPr lang="he-IL" dirty="0"/>
          </a:p>
        </p:txBody>
      </p:sp>
      <p:sp>
        <p:nvSpPr>
          <p:cNvPr id="32" name="Right Arrow 31"/>
          <p:cNvSpPr/>
          <p:nvPr/>
        </p:nvSpPr>
        <p:spPr>
          <a:xfrm>
            <a:off x="352716" y="4181230"/>
            <a:ext cx="875222" cy="711980"/>
          </a:xfrm>
          <a:prstGeom prst="rightArrow">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0"/>
            <a:r>
              <a:rPr lang="en-US" i="1" dirty="0"/>
              <a:t>input</a:t>
            </a:r>
            <a:endParaRPr lang="he-IL" dirty="0"/>
          </a:p>
        </p:txBody>
      </p:sp>
      <p:cxnSp>
        <p:nvCxnSpPr>
          <p:cNvPr id="33" name="Straight Connector 32"/>
          <p:cNvCxnSpPr>
            <a:stCxn id="22" idx="6"/>
            <a:endCxn id="25" idx="2"/>
          </p:cNvCxnSpPr>
          <p:nvPr/>
        </p:nvCxnSpPr>
        <p:spPr>
          <a:xfrm flipV="1">
            <a:off x="2269576" y="2170724"/>
            <a:ext cx="1848254" cy="1096363"/>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p:cNvCxnSpPr>
            <a:stCxn id="24" idx="6"/>
            <a:endCxn id="25" idx="2"/>
          </p:cNvCxnSpPr>
          <p:nvPr/>
        </p:nvCxnSpPr>
        <p:spPr>
          <a:xfrm flipV="1">
            <a:off x="2269576" y="2170724"/>
            <a:ext cx="1848254" cy="2366779"/>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Straight Connector 34"/>
          <p:cNvCxnSpPr>
            <a:stCxn id="23" idx="6"/>
            <a:endCxn id="25" idx="2"/>
          </p:cNvCxnSpPr>
          <p:nvPr/>
        </p:nvCxnSpPr>
        <p:spPr>
          <a:xfrm flipV="1">
            <a:off x="2269576" y="2170724"/>
            <a:ext cx="1848254" cy="3637196"/>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a:stCxn id="25" idx="6"/>
            <a:endCxn id="29" idx="2"/>
          </p:cNvCxnSpPr>
          <p:nvPr/>
        </p:nvCxnSpPr>
        <p:spPr>
          <a:xfrm>
            <a:off x="4865697" y="2170725"/>
            <a:ext cx="2176398" cy="1938399"/>
          </a:xfrm>
          <a:prstGeom prst="line">
            <a:avLst/>
          </a:prstGeom>
          <a:ln>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a:stCxn id="27" idx="6"/>
            <a:endCxn id="29" idx="2"/>
          </p:cNvCxnSpPr>
          <p:nvPr/>
        </p:nvCxnSpPr>
        <p:spPr>
          <a:xfrm>
            <a:off x="4865697" y="3414260"/>
            <a:ext cx="2176398" cy="694862"/>
          </a:xfrm>
          <a:prstGeom prst="line">
            <a:avLst/>
          </a:prstGeom>
          <a:ln>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a:stCxn id="26" idx="6"/>
            <a:endCxn id="29" idx="2"/>
          </p:cNvCxnSpPr>
          <p:nvPr/>
        </p:nvCxnSpPr>
        <p:spPr>
          <a:xfrm flipV="1">
            <a:off x="4865697" y="4109122"/>
            <a:ext cx="2176398" cy="521289"/>
          </a:xfrm>
          <a:prstGeom prst="line">
            <a:avLst/>
          </a:prstGeom>
          <a:ln>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a:stCxn id="28" idx="6"/>
            <a:endCxn id="29" idx="2"/>
          </p:cNvCxnSpPr>
          <p:nvPr/>
        </p:nvCxnSpPr>
        <p:spPr>
          <a:xfrm flipV="1">
            <a:off x="4865697" y="4109122"/>
            <a:ext cx="2176398" cy="1739868"/>
          </a:xfrm>
          <a:prstGeom prst="line">
            <a:avLst/>
          </a:prstGeom>
          <a:ln>
            <a:solidFill>
              <a:srgbClr val="002060"/>
            </a:solidFill>
          </a:ln>
        </p:spPr>
        <p:style>
          <a:lnRef idx="1">
            <a:schemeClr val="accent1"/>
          </a:lnRef>
          <a:fillRef idx="0">
            <a:schemeClr val="accent1"/>
          </a:fillRef>
          <a:effectRef idx="0">
            <a:schemeClr val="accent1"/>
          </a:effectRef>
          <a:fontRef idx="minor">
            <a:schemeClr val="tx1"/>
          </a:fontRef>
        </p:style>
      </p:cxnSp>
      <p:sp>
        <p:nvSpPr>
          <p:cNvPr id="40" name="Rectangle 39"/>
          <p:cNvSpPr/>
          <p:nvPr/>
        </p:nvSpPr>
        <p:spPr>
          <a:xfrm>
            <a:off x="8220761" y="3778430"/>
            <a:ext cx="883550" cy="570301"/>
          </a:xfrm>
          <a:prstGeom prst="rect">
            <a:avLst/>
          </a:prstGeom>
        </p:spPr>
        <p:txBody>
          <a:bodyPr wrap="none">
            <a:spAutoFit/>
          </a:bodyPr>
          <a:lstStyle/>
          <a:p>
            <a:pPr lvl="0" algn="ctr" rtl="0"/>
            <a:r>
              <a:rPr lang="en-US" altLang="he-IL" sz="3200" b="1" dirty="0">
                <a:solidFill>
                  <a:srgbClr val="00B050"/>
                </a:solidFill>
                <a:latin typeface="Arial" panose="020B0604020202020204" pitchFamily="34" charset="0"/>
              </a:rPr>
              <a:t>h</a:t>
            </a:r>
            <a:r>
              <a:rPr lang="el-GR" altLang="he-IL" sz="3200" b="1" baseline="-25000" dirty="0">
                <a:solidFill>
                  <a:srgbClr val="00B050"/>
                </a:solidFill>
                <a:latin typeface="Arial" panose="020B0604020202020204" pitchFamily="34" charset="0"/>
              </a:rPr>
              <a:t>Θ</a:t>
            </a:r>
            <a:r>
              <a:rPr lang="en-US" altLang="he-IL" sz="3200" b="1" dirty="0">
                <a:solidFill>
                  <a:srgbClr val="00B050"/>
                </a:solidFill>
                <a:latin typeface="Arial" panose="020B0604020202020204" pitchFamily="34" charset="0"/>
              </a:rPr>
              <a:t>(x)</a:t>
            </a:r>
            <a:endParaRPr lang="he-IL" altLang="he-IL" sz="6000" dirty="0">
              <a:latin typeface="Arial" panose="020B0604020202020204" pitchFamily="34" charset="0"/>
            </a:endParaRPr>
          </a:p>
        </p:txBody>
      </p:sp>
      <p:sp>
        <p:nvSpPr>
          <p:cNvPr id="42" name="Rectangle 41"/>
          <p:cNvSpPr/>
          <p:nvPr/>
        </p:nvSpPr>
        <p:spPr>
          <a:xfrm>
            <a:off x="4254687" y="1981375"/>
            <a:ext cx="559770" cy="369332"/>
          </a:xfrm>
          <a:prstGeom prst="rect">
            <a:avLst/>
          </a:prstGeom>
        </p:spPr>
        <p:txBody>
          <a:bodyPr wrap="none">
            <a:spAutoFit/>
          </a:bodyPr>
          <a:lstStyle/>
          <a:p>
            <a:pPr algn="ctr" rtl="0"/>
            <a:r>
              <a:rPr lang="en-US" b="1" i="1" dirty="0" smtClean="0">
                <a:solidFill>
                  <a:schemeClr val="tx2"/>
                </a:solidFill>
              </a:rPr>
              <a:t>a</a:t>
            </a:r>
            <a:r>
              <a:rPr lang="en-US" b="1" i="1" baseline="30000" dirty="0" smtClean="0">
                <a:solidFill>
                  <a:schemeClr val="tx2"/>
                </a:solidFill>
              </a:rPr>
              <a:t>(2)</a:t>
            </a:r>
            <a:r>
              <a:rPr lang="en-US" b="1" i="1" baseline="-25000" dirty="0" smtClean="0">
                <a:solidFill>
                  <a:schemeClr val="tx2"/>
                </a:solidFill>
              </a:rPr>
              <a:t>1</a:t>
            </a:r>
            <a:endParaRPr lang="he-IL" b="1" i="1" baseline="-25000" dirty="0">
              <a:solidFill>
                <a:schemeClr val="tx2"/>
              </a:solidFill>
            </a:endParaRPr>
          </a:p>
        </p:txBody>
      </p:sp>
      <p:sp>
        <p:nvSpPr>
          <p:cNvPr id="43" name="Rectangle 42"/>
          <p:cNvSpPr/>
          <p:nvPr/>
        </p:nvSpPr>
        <p:spPr>
          <a:xfrm>
            <a:off x="4238982" y="3198438"/>
            <a:ext cx="559770" cy="369332"/>
          </a:xfrm>
          <a:prstGeom prst="rect">
            <a:avLst/>
          </a:prstGeom>
        </p:spPr>
        <p:txBody>
          <a:bodyPr wrap="none">
            <a:spAutoFit/>
          </a:bodyPr>
          <a:lstStyle/>
          <a:p>
            <a:pPr algn="ctr" rtl="0"/>
            <a:r>
              <a:rPr lang="en-US" b="1" i="1" dirty="0" smtClean="0">
                <a:solidFill>
                  <a:schemeClr val="tx2"/>
                </a:solidFill>
              </a:rPr>
              <a:t>a</a:t>
            </a:r>
            <a:r>
              <a:rPr lang="en-US" b="1" i="1" baseline="30000" dirty="0" smtClean="0">
                <a:solidFill>
                  <a:schemeClr val="tx2"/>
                </a:solidFill>
              </a:rPr>
              <a:t>(2)</a:t>
            </a:r>
            <a:r>
              <a:rPr lang="en-US" b="1" i="1" baseline="-25000" dirty="0" smtClean="0">
                <a:solidFill>
                  <a:schemeClr val="tx2"/>
                </a:solidFill>
              </a:rPr>
              <a:t>2</a:t>
            </a:r>
            <a:endParaRPr lang="he-IL" b="1" i="1" baseline="-25000" dirty="0">
              <a:solidFill>
                <a:schemeClr val="tx2"/>
              </a:solidFill>
            </a:endParaRPr>
          </a:p>
        </p:txBody>
      </p:sp>
      <p:sp>
        <p:nvSpPr>
          <p:cNvPr id="44" name="Rectangle 43"/>
          <p:cNvSpPr/>
          <p:nvPr/>
        </p:nvSpPr>
        <p:spPr>
          <a:xfrm>
            <a:off x="4211880" y="4447914"/>
            <a:ext cx="559770" cy="369332"/>
          </a:xfrm>
          <a:prstGeom prst="rect">
            <a:avLst/>
          </a:prstGeom>
        </p:spPr>
        <p:txBody>
          <a:bodyPr wrap="none">
            <a:spAutoFit/>
          </a:bodyPr>
          <a:lstStyle/>
          <a:p>
            <a:pPr algn="ctr" rtl="0"/>
            <a:r>
              <a:rPr lang="en-US" b="1" i="1" dirty="0" smtClean="0">
                <a:solidFill>
                  <a:schemeClr val="tx2"/>
                </a:solidFill>
              </a:rPr>
              <a:t>a</a:t>
            </a:r>
            <a:r>
              <a:rPr lang="en-US" b="1" i="1" baseline="30000" dirty="0" smtClean="0">
                <a:solidFill>
                  <a:schemeClr val="tx2"/>
                </a:solidFill>
              </a:rPr>
              <a:t>(2)</a:t>
            </a:r>
            <a:r>
              <a:rPr lang="en-US" b="1" i="1" baseline="-25000" dirty="0" smtClean="0">
                <a:solidFill>
                  <a:schemeClr val="tx2"/>
                </a:solidFill>
              </a:rPr>
              <a:t>3</a:t>
            </a:r>
            <a:endParaRPr lang="he-IL" b="1" i="1" baseline="-25000" dirty="0">
              <a:solidFill>
                <a:schemeClr val="tx2"/>
              </a:solidFill>
            </a:endParaRPr>
          </a:p>
        </p:txBody>
      </p:sp>
      <p:sp>
        <p:nvSpPr>
          <p:cNvPr id="45" name="Rectangle 44"/>
          <p:cNvSpPr/>
          <p:nvPr/>
        </p:nvSpPr>
        <p:spPr>
          <a:xfrm>
            <a:off x="4211880" y="5666492"/>
            <a:ext cx="559770" cy="369332"/>
          </a:xfrm>
          <a:prstGeom prst="rect">
            <a:avLst/>
          </a:prstGeom>
        </p:spPr>
        <p:txBody>
          <a:bodyPr wrap="none">
            <a:spAutoFit/>
          </a:bodyPr>
          <a:lstStyle/>
          <a:p>
            <a:pPr algn="ctr" rtl="0"/>
            <a:r>
              <a:rPr lang="en-US" b="1" i="1" dirty="0" smtClean="0">
                <a:solidFill>
                  <a:schemeClr val="tx2"/>
                </a:solidFill>
              </a:rPr>
              <a:t>a</a:t>
            </a:r>
            <a:r>
              <a:rPr lang="en-US" b="1" i="1" baseline="30000" dirty="0" smtClean="0">
                <a:solidFill>
                  <a:schemeClr val="tx2"/>
                </a:solidFill>
              </a:rPr>
              <a:t>(2)</a:t>
            </a:r>
            <a:r>
              <a:rPr lang="en-US" b="1" i="1" baseline="-25000" dirty="0" smtClean="0">
                <a:solidFill>
                  <a:schemeClr val="tx2"/>
                </a:solidFill>
              </a:rPr>
              <a:t>4</a:t>
            </a:r>
            <a:endParaRPr lang="he-IL" b="1" i="1" baseline="-25000" dirty="0">
              <a:solidFill>
                <a:schemeClr val="tx2"/>
              </a:solidFill>
            </a:endParaRPr>
          </a:p>
        </p:txBody>
      </p:sp>
      <p:sp>
        <p:nvSpPr>
          <p:cNvPr id="46" name="Rectangle 45"/>
          <p:cNvSpPr/>
          <p:nvPr/>
        </p:nvSpPr>
        <p:spPr>
          <a:xfrm>
            <a:off x="7214194" y="3886633"/>
            <a:ext cx="430796" cy="360191"/>
          </a:xfrm>
          <a:prstGeom prst="rect">
            <a:avLst/>
          </a:prstGeom>
        </p:spPr>
        <p:txBody>
          <a:bodyPr wrap="none">
            <a:spAutoFit/>
          </a:bodyPr>
          <a:lstStyle/>
          <a:p>
            <a:pPr algn="ctr" rtl="0"/>
            <a:r>
              <a:rPr lang="en-US" b="1" i="1" dirty="0">
                <a:solidFill>
                  <a:schemeClr val="tx2"/>
                </a:solidFill>
              </a:rPr>
              <a:t>a</a:t>
            </a:r>
            <a:r>
              <a:rPr lang="en-US" b="1" i="1" baseline="30000" dirty="0">
                <a:solidFill>
                  <a:schemeClr val="tx2"/>
                </a:solidFill>
              </a:rPr>
              <a:t>(3)</a:t>
            </a:r>
            <a:r>
              <a:rPr lang="en-US" b="1" i="1" baseline="-25000" dirty="0">
                <a:solidFill>
                  <a:schemeClr val="tx2"/>
                </a:solidFill>
              </a:rPr>
              <a:t>1</a:t>
            </a:r>
            <a:endParaRPr lang="he-IL" b="1" i="1" baseline="-25000" dirty="0">
              <a:solidFill>
                <a:schemeClr val="tx2"/>
              </a:solidFill>
            </a:endParaRPr>
          </a:p>
        </p:txBody>
      </p:sp>
      <p:sp>
        <p:nvSpPr>
          <p:cNvPr id="47" name="Rectangle 46"/>
          <p:cNvSpPr/>
          <p:nvPr/>
        </p:nvSpPr>
        <p:spPr>
          <a:xfrm>
            <a:off x="1693699" y="3058610"/>
            <a:ext cx="393056" cy="369332"/>
          </a:xfrm>
          <a:prstGeom prst="rect">
            <a:avLst/>
          </a:prstGeom>
        </p:spPr>
        <p:txBody>
          <a:bodyPr wrap="none">
            <a:spAutoFit/>
          </a:bodyPr>
          <a:lstStyle/>
          <a:p>
            <a:pPr algn="ctr" rtl="0"/>
            <a:r>
              <a:rPr lang="en-US" b="1" i="1" dirty="0" smtClean="0">
                <a:solidFill>
                  <a:schemeClr val="tx2"/>
                </a:solidFill>
              </a:rPr>
              <a:t>z1</a:t>
            </a:r>
            <a:endParaRPr lang="he-IL" b="1" i="1" dirty="0">
              <a:solidFill>
                <a:schemeClr val="tx2"/>
              </a:solidFill>
            </a:endParaRPr>
          </a:p>
        </p:txBody>
      </p:sp>
      <p:sp>
        <p:nvSpPr>
          <p:cNvPr id="48" name="Rectangle 47"/>
          <p:cNvSpPr/>
          <p:nvPr/>
        </p:nvSpPr>
        <p:spPr>
          <a:xfrm>
            <a:off x="1677821" y="4321205"/>
            <a:ext cx="393056" cy="369332"/>
          </a:xfrm>
          <a:prstGeom prst="rect">
            <a:avLst/>
          </a:prstGeom>
        </p:spPr>
        <p:txBody>
          <a:bodyPr wrap="none">
            <a:spAutoFit/>
          </a:bodyPr>
          <a:lstStyle/>
          <a:p>
            <a:pPr algn="ctr" rtl="0"/>
            <a:r>
              <a:rPr lang="en-US" b="1" i="1" dirty="0" smtClean="0">
                <a:solidFill>
                  <a:schemeClr val="tx2"/>
                </a:solidFill>
              </a:rPr>
              <a:t>z2</a:t>
            </a:r>
            <a:endParaRPr lang="he-IL" b="1" i="1" dirty="0">
              <a:solidFill>
                <a:schemeClr val="tx2"/>
              </a:solidFill>
            </a:endParaRPr>
          </a:p>
        </p:txBody>
      </p:sp>
      <p:sp>
        <p:nvSpPr>
          <p:cNvPr id="49" name="Rectangle 48"/>
          <p:cNvSpPr/>
          <p:nvPr/>
        </p:nvSpPr>
        <p:spPr>
          <a:xfrm>
            <a:off x="1658509" y="5627825"/>
            <a:ext cx="393056" cy="369332"/>
          </a:xfrm>
          <a:prstGeom prst="rect">
            <a:avLst/>
          </a:prstGeom>
        </p:spPr>
        <p:txBody>
          <a:bodyPr wrap="none">
            <a:spAutoFit/>
          </a:bodyPr>
          <a:lstStyle/>
          <a:p>
            <a:pPr algn="ctr" rtl="0"/>
            <a:r>
              <a:rPr lang="en-US" b="1" i="1" dirty="0" smtClean="0">
                <a:solidFill>
                  <a:schemeClr val="tx2"/>
                </a:solidFill>
              </a:rPr>
              <a:t>z3</a:t>
            </a:r>
            <a:endParaRPr lang="he-IL" b="1" i="1" dirty="0">
              <a:solidFill>
                <a:schemeClr val="tx2"/>
              </a:solidFill>
            </a:endParaRPr>
          </a:p>
        </p:txBody>
      </p:sp>
      <p:cxnSp>
        <p:nvCxnSpPr>
          <p:cNvPr id="50" name="Straight Arrow Connector 49"/>
          <p:cNvCxnSpPr/>
          <p:nvPr/>
        </p:nvCxnSpPr>
        <p:spPr>
          <a:xfrm>
            <a:off x="7789964" y="4109122"/>
            <a:ext cx="430797" cy="0"/>
          </a:xfrm>
          <a:prstGeom prst="straightConnector1">
            <a:avLst/>
          </a:prstGeom>
          <a:ln w="19050">
            <a:solidFill>
              <a:srgbClr val="00B050"/>
            </a:solidFill>
            <a:tailEnd type="triangle" w="lg" len="lg"/>
          </a:ln>
        </p:spPr>
        <p:style>
          <a:lnRef idx="1">
            <a:schemeClr val="accent1"/>
          </a:lnRef>
          <a:fillRef idx="0">
            <a:schemeClr val="accent1"/>
          </a:fillRef>
          <a:effectRef idx="0">
            <a:schemeClr val="accent1"/>
          </a:effectRef>
          <a:fontRef idx="minor">
            <a:schemeClr val="tx1"/>
          </a:fontRef>
        </p:style>
      </p:cxnSp>
      <p:sp>
        <p:nvSpPr>
          <p:cNvPr id="54" name="Rectangle 53"/>
          <p:cNvSpPr/>
          <p:nvPr/>
        </p:nvSpPr>
        <p:spPr>
          <a:xfrm>
            <a:off x="4160969" y="6443502"/>
            <a:ext cx="588705" cy="360191"/>
          </a:xfrm>
          <a:prstGeom prst="rect">
            <a:avLst/>
          </a:prstGeom>
        </p:spPr>
        <p:txBody>
          <a:bodyPr wrap="none">
            <a:spAutoFit/>
          </a:bodyPr>
          <a:lstStyle/>
          <a:p>
            <a:pPr algn="l" rtl="0"/>
            <a:r>
              <a:rPr lang="en-US" i="1" dirty="0"/>
              <a:t>layer2</a:t>
            </a:r>
            <a:endParaRPr lang="he-IL" dirty="0"/>
          </a:p>
        </p:txBody>
      </p:sp>
      <p:sp>
        <p:nvSpPr>
          <p:cNvPr id="55" name="Rectangle 54"/>
          <p:cNvSpPr/>
          <p:nvPr/>
        </p:nvSpPr>
        <p:spPr>
          <a:xfrm>
            <a:off x="7281954" y="6443502"/>
            <a:ext cx="588705" cy="360191"/>
          </a:xfrm>
          <a:prstGeom prst="rect">
            <a:avLst/>
          </a:prstGeom>
        </p:spPr>
        <p:txBody>
          <a:bodyPr wrap="none">
            <a:spAutoFit/>
          </a:bodyPr>
          <a:lstStyle/>
          <a:p>
            <a:pPr algn="l" rtl="0"/>
            <a:r>
              <a:rPr lang="en-US" i="1" dirty="0"/>
              <a:t>layer3</a:t>
            </a:r>
            <a:endParaRPr lang="he-IL" dirty="0"/>
          </a:p>
        </p:txBody>
      </p:sp>
      <p:sp>
        <p:nvSpPr>
          <p:cNvPr id="56" name="Rectangle 64">
            <a:extLst>
              <a:ext uri="{FF2B5EF4-FFF2-40B4-BE49-F238E27FC236}">
                <a16:creationId xmlns="" xmlns:a16="http://schemas.microsoft.com/office/drawing/2014/main" id="{50326B98-3AC6-45FA-B512-611D2048E08F}"/>
              </a:ext>
            </a:extLst>
          </p:cNvPr>
          <p:cNvSpPr/>
          <p:nvPr/>
        </p:nvSpPr>
        <p:spPr>
          <a:xfrm>
            <a:off x="1582040" y="6443502"/>
            <a:ext cx="588705" cy="360191"/>
          </a:xfrm>
          <a:prstGeom prst="rect">
            <a:avLst/>
          </a:prstGeom>
        </p:spPr>
        <p:txBody>
          <a:bodyPr wrap="none">
            <a:spAutoFit/>
          </a:bodyPr>
          <a:lstStyle/>
          <a:p>
            <a:pPr algn="l" rtl="0"/>
            <a:r>
              <a:rPr lang="en-US" i="1" dirty="0"/>
              <a:t>layer1</a:t>
            </a:r>
            <a:endParaRPr lang="he-IL" dirty="0"/>
          </a:p>
        </p:txBody>
      </p:sp>
      <p:sp>
        <p:nvSpPr>
          <p:cNvPr id="11" name="TextBox 10"/>
          <p:cNvSpPr txBox="1"/>
          <p:nvPr/>
        </p:nvSpPr>
        <p:spPr>
          <a:xfrm>
            <a:off x="7925167" y="783952"/>
            <a:ext cx="4183260" cy="2554545"/>
          </a:xfrm>
          <a:prstGeom prst="rect">
            <a:avLst/>
          </a:prstGeom>
          <a:noFill/>
          <a:ln>
            <a:solidFill>
              <a:schemeClr val="tx1"/>
            </a:solidFill>
          </a:ln>
        </p:spPr>
        <p:txBody>
          <a:bodyPr wrap="square" rtlCol="0">
            <a:spAutoFit/>
          </a:bodyPr>
          <a:lstStyle/>
          <a:p>
            <a:pPr algn="l" rtl="0"/>
            <a:r>
              <a:rPr lang="en-US" sz="2000" dirty="0"/>
              <a:t>a</a:t>
            </a:r>
            <a:r>
              <a:rPr lang="en-US" sz="2000" baseline="30000" dirty="0"/>
              <a:t>(j)</a:t>
            </a:r>
            <a:r>
              <a:rPr lang="en-US" sz="2000" baseline="-25000" dirty="0"/>
              <a:t>i  </a:t>
            </a:r>
            <a:r>
              <a:rPr lang="en-US" sz="2000" dirty="0"/>
              <a:t>- activation of unit I in layer j</a:t>
            </a:r>
          </a:p>
          <a:p>
            <a:pPr algn="l" rtl="0"/>
            <a:r>
              <a:rPr lang="el-GR" sz="2000" dirty="0"/>
              <a:t>Θ</a:t>
            </a:r>
            <a:r>
              <a:rPr lang="en-US" sz="2000" baseline="30000" dirty="0"/>
              <a:t>(j)  </a:t>
            </a:r>
            <a:r>
              <a:rPr lang="en-US" sz="2000" dirty="0"/>
              <a:t>- matrix of weights mapping    </a:t>
            </a:r>
          </a:p>
          <a:p>
            <a:pPr algn="l" rtl="0"/>
            <a:r>
              <a:rPr lang="en-US" sz="2000" dirty="0"/>
              <a:t>          from layer j to layer j+1</a:t>
            </a:r>
            <a:endParaRPr lang="he-IL" sz="2000" dirty="0"/>
          </a:p>
          <a:p>
            <a:pPr lvl="0" algn="l" rtl="0"/>
            <a:r>
              <a:rPr lang="en-US" altLang="he-IL" sz="2000" dirty="0"/>
              <a:t>h</a:t>
            </a:r>
            <a:r>
              <a:rPr lang="el-GR" altLang="he-IL" sz="2000" baseline="-25000" dirty="0"/>
              <a:t>Θ</a:t>
            </a:r>
            <a:r>
              <a:rPr lang="en-US" altLang="he-IL" sz="2000" dirty="0"/>
              <a:t>(x) - is a </a:t>
            </a:r>
            <a:r>
              <a:rPr lang="en-US" altLang="he-IL" sz="2000" dirty="0" err="1"/>
              <a:t>func</a:t>
            </a:r>
            <a:r>
              <a:rPr lang="en-US" altLang="he-IL" sz="2000" dirty="0"/>
              <a:t> of x that is  </a:t>
            </a:r>
          </a:p>
          <a:p>
            <a:pPr lvl="0" algn="l" rtl="0"/>
            <a:r>
              <a:rPr lang="en-US" altLang="he-IL" sz="2000" dirty="0"/>
              <a:t>             parameterized by  </a:t>
            </a:r>
          </a:p>
          <a:p>
            <a:pPr lvl="0" algn="l" rtl="0"/>
            <a:r>
              <a:rPr lang="en-US" altLang="he-IL" sz="2000" dirty="0"/>
              <a:t>             theta</a:t>
            </a:r>
          </a:p>
          <a:p>
            <a:pPr lvl="0" algn="l" rtl="0"/>
            <a:r>
              <a:rPr lang="en-US" altLang="he-IL" sz="2000" dirty="0"/>
              <a:t>Bias units </a:t>
            </a:r>
            <a:r>
              <a:rPr lang="en-US" altLang="he-IL" sz="2000" dirty="0" smtClean="0"/>
              <a:t>– z0, </a:t>
            </a:r>
            <a:r>
              <a:rPr lang="en-US" sz="2000" i="1" dirty="0" smtClean="0"/>
              <a:t>a</a:t>
            </a:r>
            <a:r>
              <a:rPr lang="en-US" sz="2000" i="1" baseline="30000" dirty="0" smtClean="0"/>
              <a:t>(2)</a:t>
            </a:r>
            <a:r>
              <a:rPr lang="en-US" sz="2000" i="1" baseline="-25000" dirty="0" smtClean="0"/>
              <a:t>0 </a:t>
            </a:r>
            <a:r>
              <a:rPr lang="en-US" sz="2000" i="1" dirty="0"/>
              <a:t>=1</a:t>
            </a:r>
            <a:endParaRPr lang="he-IL" altLang="he-IL" sz="2000" dirty="0"/>
          </a:p>
          <a:p>
            <a:pPr algn="l" rtl="0"/>
            <a:endParaRPr lang="en-US" sz="2000" dirty="0"/>
          </a:p>
        </p:txBody>
      </p:sp>
      <p:sp>
        <p:nvSpPr>
          <p:cNvPr id="51" name="Oval 50"/>
          <p:cNvSpPr/>
          <p:nvPr/>
        </p:nvSpPr>
        <p:spPr>
          <a:xfrm>
            <a:off x="4144932" y="616693"/>
            <a:ext cx="747867" cy="944744"/>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0"/>
            <a:endParaRPr lang="he-IL"/>
          </a:p>
        </p:txBody>
      </p:sp>
      <p:sp>
        <p:nvSpPr>
          <p:cNvPr id="52" name="Rectangle 51"/>
          <p:cNvSpPr/>
          <p:nvPr/>
        </p:nvSpPr>
        <p:spPr>
          <a:xfrm>
            <a:off x="4127459" y="914401"/>
            <a:ext cx="792205" cy="369332"/>
          </a:xfrm>
          <a:prstGeom prst="rect">
            <a:avLst/>
          </a:prstGeom>
        </p:spPr>
        <p:txBody>
          <a:bodyPr wrap="none">
            <a:spAutoFit/>
          </a:bodyPr>
          <a:lstStyle/>
          <a:p>
            <a:pPr algn="ctr" rtl="0"/>
            <a:r>
              <a:rPr lang="en-US" b="1" i="1" dirty="0" smtClean="0">
                <a:solidFill>
                  <a:schemeClr val="tx2"/>
                </a:solidFill>
              </a:rPr>
              <a:t>a</a:t>
            </a:r>
            <a:r>
              <a:rPr lang="en-US" b="1" i="1" baseline="30000" dirty="0" smtClean="0">
                <a:solidFill>
                  <a:schemeClr val="tx2"/>
                </a:solidFill>
              </a:rPr>
              <a:t>(2)</a:t>
            </a:r>
            <a:r>
              <a:rPr lang="en-US" b="1" i="1" baseline="-25000" dirty="0" smtClean="0">
                <a:solidFill>
                  <a:schemeClr val="tx2"/>
                </a:solidFill>
              </a:rPr>
              <a:t>0</a:t>
            </a:r>
            <a:r>
              <a:rPr lang="en-US" b="1" i="1" dirty="0" smtClean="0">
                <a:solidFill>
                  <a:schemeClr val="tx2"/>
                </a:solidFill>
              </a:rPr>
              <a:t>=1</a:t>
            </a:r>
            <a:endParaRPr lang="he-IL" b="1" i="1" dirty="0">
              <a:solidFill>
                <a:schemeClr val="tx2"/>
              </a:solidFill>
            </a:endParaRPr>
          </a:p>
        </p:txBody>
      </p:sp>
      <p:cxnSp>
        <p:nvCxnSpPr>
          <p:cNvPr id="53" name="Straight Connector 52"/>
          <p:cNvCxnSpPr>
            <a:endCxn id="29" idx="2"/>
          </p:cNvCxnSpPr>
          <p:nvPr/>
        </p:nvCxnSpPr>
        <p:spPr>
          <a:xfrm>
            <a:off x="4840833" y="1306376"/>
            <a:ext cx="2201263" cy="2802747"/>
          </a:xfrm>
          <a:prstGeom prst="line">
            <a:avLst/>
          </a:prstGeom>
          <a:ln>
            <a:solidFill>
              <a:srgbClr val="002060"/>
            </a:solidFill>
          </a:ln>
        </p:spPr>
        <p:style>
          <a:lnRef idx="1">
            <a:schemeClr val="accent1"/>
          </a:lnRef>
          <a:fillRef idx="0">
            <a:schemeClr val="accent1"/>
          </a:fillRef>
          <a:effectRef idx="0">
            <a:schemeClr val="accent1"/>
          </a:effectRef>
          <a:fontRef idx="minor">
            <a:schemeClr val="tx1"/>
          </a:fontRef>
        </p:style>
      </p:cxnSp>
      <p:sp>
        <p:nvSpPr>
          <p:cNvPr id="57" name="Oval 56"/>
          <p:cNvSpPr/>
          <p:nvPr/>
        </p:nvSpPr>
        <p:spPr>
          <a:xfrm>
            <a:off x="1516294" y="1524299"/>
            <a:ext cx="747867" cy="944744"/>
          </a:xfrm>
          <a:prstGeom prst="ellipse">
            <a:avLst/>
          </a:prstGeom>
          <a:solidFill>
            <a:schemeClr val="bg1"/>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0"/>
            <a:endParaRPr lang="he-IL"/>
          </a:p>
        </p:txBody>
      </p:sp>
      <p:sp>
        <p:nvSpPr>
          <p:cNvPr id="58" name="Rectangle 57"/>
          <p:cNvSpPr/>
          <p:nvPr/>
        </p:nvSpPr>
        <p:spPr>
          <a:xfrm>
            <a:off x="1575888" y="1778975"/>
            <a:ext cx="644728" cy="369332"/>
          </a:xfrm>
          <a:prstGeom prst="rect">
            <a:avLst/>
          </a:prstGeom>
        </p:spPr>
        <p:txBody>
          <a:bodyPr wrap="none">
            <a:spAutoFit/>
          </a:bodyPr>
          <a:lstStyle/>
          <a:p>
            <a:pPr algn="ctr" rtl="0"/>
            <a:r>
              <a:rPr lang="en-US" b="1" i="1" dirty="0" smtClean="0">
                <a:solidFill>
                  <a:schemeClr val="tx2"/>
                </a:solidFill>
              </a:rPr>
              <a:t>Z0=1</a:t>
            </a:r>
            <a:endParaRPr lang="he-IL" b="1" i="1" dirty="0">
              <a:solidFill>
                <a:schemeClr val="tx2"/>
              </a:solidFill>
            </a:endParaRPr>
          </a:p>
        </p:txBody>
      </p:sp>
      <p:cxnSp>
        <p:nvCxnSpPr>
          <p:cNvPr id="59" name="Straight Connector 58"/>
          <p:cNvCxnSpPr>
            <a:endCxn id="25" idx="2"/>
          </p:cNvCxnSpPr>
          <p:nvPr/>
        </p:nvCxnSpPr>
        <p:spPr>
          <a:xfrm>
            <a:off x="2262066" y="2089068"/>
            <a:ext cx="1855764" cy="81656"/>
          </a:xfrm>
          <a:prstGeom prst="line">
            <a:avLst/>
          </a:prstGeom>
        </p:spPr>
        <p:style>
          <a:lnRef idx="1">
            <a:schemeClr val="accent1"/>
          </a:lnRef>
          <a:fillRef idx="0">
            <a:schemeClr val="accent1"/>
          </a:fillRef>
          <a:effectRef idx="0">
            <a:schemeClr val="accent1"/>
          </a:effectRef>
          <a:fontRef idx="minor">
            <a:schemeClr val="tx1"/>
          </a:fontRef>
        </p:style>
      </p:cxnSp>
      <p:graphicFrame>
        <p:nvGraphicFramePr>
          <p:cNvPr id="4" name="Table 3"/>
          <p:cNvGraphicFramePr>
            <a:graphicFrameLocks noGrp="1"/>
          </p:cNvGraphicFramePr>
          <p:nvPr>
            <p:extLst>
              <p:ext uri="{D42A27DB-BD31-4B8C-83A1-F6EECF244321}">
                <p14:modId xmlns:p14="http://schemas.microsoft.com/office/powerpoint/2010/main" val="1384240898"/>
              </p:ext>
            </p:extLst>
          </p:nvPr>
        </p:nvGraphicFramePr>
        <p:xfrm>
          <a:off x="2059" y="9947"/>
          <a:ext cx="2679700" cy="1106532"/>
        </p:xfrm>
        <a:graphic>
          <a:graphicData uri="http://schemas.openxmlformats.org/drawingml/2006/table">
            <a:tbl>
              <a:tblPr rtl="1" firstRow="1" bandRow="1">
                <a:tableStyleId>{5940675A-B579-460E-94D1-54222C63F5DA}</a:tableStyleId>
              </a:tblPr>
              <a:tblGrid>
                <a:gridCol w="535940">
                  <a:extLst>
                    <a:ext uri="{9D8B030D-6E8A-4147-A177-3AD203B41FA5}">
                      <a16:colId xmlns="" xmlns:a16="http://schemas.microsoft.com/office/drawing/2014/main" val="20000"/>
                    </a:ext>
                  </a:extLst>
                </a:gridCol>
                <a:gridCol w="535940">
                  <a:extLst>
                    <a:ext uri="{9D8B030D-6E8A-4147-A177-3AD203B41FA5}">
                      <a16:colId xmlns="" xmlns:a16="http://schemas.microsoft.com/office/drawing/2014/main" val="20001"/>
                    </a:ext>
                  </a:extLst>
                </a:gridCol>
                <a:gridCol w="535940">
                  <a:extLst>
                    <a:ext uri="{9D8B030D-6E8A-4147-A177-3AD203B41FA5}">
                      <a16:colId xmlns="" xmlns:a16="http://schemas.microsoft.com/office/drawing/2014/main" val="20002"/>
                    </a:ext>
                  </a:extLst>
                </a:gridCol>
                <a:gridCol w="535940">
                  <a:extLst>
                    <a:ext uri="{9D8B030D-6E8A-4147-A177-3AD203B41FA5}">
                      <a16:colId xmlns="" xmlns:a16="http://schemas.microsoft.com/office/drawing/2014/main" val="20003"/>
                    </a:ext>
                  </a:extLst>
                </a:gridCol>
                <a:gridCol w="535940">
                  <a:extLst>
                    <a:ext uri="{9D8B030D-6E8A-4147-A177-3AD203B41FA5}">
                      <a16:colId xmlns="" xmlns:a16="http://schemas.microsoft.com/office/drawing/2014/main" val="20004"/>
                    </a:ext>
                  </a:extLst>
                </a:gridCol>
              </a:tblGrid>
              <a:tr h="365312">
                <a:tc>
                  <a:txBody>
                    <a:bodyPr/>
                    <a:lstStyle/>
                    <a:p>
                      <a:pPr algn="l" rtl="0"/>
                      <a:r>
                        <a:rPr lang="en-US" dirty="0"/>
                        <a:t>4</a:t>
                      </a:r>
                      <a:endParaRPr lang="he-IL" dirty="0"/>
                    </a:p>
                  </a:txBody>
                  <a:tcPr/>
                </a:tc>
                <a:tc>
                  <a:txBody>
                    <a:bodyPr/>
                    <a:lstStyle/>
                    <a:p>
                      <a:pPr algn="ctr" rtl="0"/>
                      <a:r>
                        <a:rPr lang="en-US" dirty="0"/>
                        <a:t>3</a:t>
                      </a:r>
                    </a:p>
                  </a:txBody>
                  <a:tcPr/>
                </a:tc>
                <a:tc>
                  <a:txBody>
                    <a:bodyPr/>
                    <a:lstStyle/>
                    <a:p>
                      <a:pPr algn="ctr" rtl="0"/>
                      <a:r>
                        <a:rPr lang="en-US" dirty="0"/>
                        <a:t>2</a:t>
                      </a:r>
                    </a:p>
                  </a:txBody>
                  <a:tcPr/>
                </a:tc>
                <a:tc>
                  <a:txBody>
                    <a:bodyPr/>
                    <a:lstStyle/>
                    <a:p>
                      <a:pPr algn="ctr" rtl="0"/>
                      <a:r>
                        <a:rPr lang="en-US" dirty="0"/>
                        <a:t>1</a:t>
                      </a:r>
                    </a:p>
                  </a:txBody>
                  <a:tcPr/>
                </a:tc>
                <a:tc>
                  <a:txBody>
                    <a:bodyPr/>
                    <a:lstStyle/>
                    <a:p>
                      <a:pPr algn="ctr" rtl="0"/>
                      <a:endParaRPr lang="en-US" dirty="0"/>
                    </a:p>
                  </a:txBody>
                  <a:tcPr/>
                </a:tc>
                <a:extLst>
                  <a:ext uri="{0D108BD9-81ED-4DB2-BD59-A6C34878D82A}">
                    <a16:rowId xmlns="" xmlns:a16="http://schemas.microsoft.com/office/drawing/2014/main" val="10000"/>
                  </a:ext>
                </a:extLst>
              </a:tr>
              <a:tr h="370386">
                <a:tc>
                  <a:txBody>
                    <a:bodyPr/>
                    <a:lstStyle/>
                    <a:p>
                      <a:pPr algn="l" rtl="0"/>
                      <a:r>
                        <a:rPr lang="en-US" smtClean="0"/>
                        <a:t>z3</a:t>
                      </a:r>
                      <a:endParaRPr lang="he-IL" dirty="0"/>
                    </a:p>
                  </a:txBody>
                  <a:tcPr/>
                </a:tc>
                <a:tc>
                  <a:txBody>
                    <a:bodyPr/>
                    <a:lstStyle/>
                    <a:p>
                      <a:pPr algn="ctr" rtl="0"/>
                      <a:r>
                        <a:rPr lang="en-US" dirty="0" smtClean="0"/>
                        <a:t>z2</a:t>
                      </a:r>
                      <a:endParaRPr lang="en-US" dirty="0"/>
                    </a:p>
                  </a:txBody>
                  <a:tcPr/>
                </a:tc>
                <a:tc>
                  <a:txBody>
                    <a:bodyPr/>
                    <a:lstStyle/>
                    <a:p>
                      <a:pPr algn="ctr" rtl="0"/>
                      <a:r>
                        <a:rPr lang="en-US" dirty="0" smtClean="0"/>
                        <a:t>z1</a:t>
                      </a:r>
                      <a:endParaRPr lang="en-US" dirty="0"/>
                    </a:p>
                  </a:txBody>
                  <a:tcPr/>
                </a:tc>
                <a:tc>
                  <a:txBody>
                    <a:bodyPr/>
                    <a:lstStyle/>
                    <a:p>
                      <a:pPr algn="ctr" rtl="0"/>
                      <a:r>
                        <a:rPr lang="en-US" dirty="0"/>
                        <a:t>1</a:t>
                      </a:r>
                    </a:p>
                  </a:txBody>
                  <a:tcPr/>
                </a:tc>
                <a:tc>
                  <a:txBody>
                    <a:bodyPr/>
                    <a:lstStyle/>
                    <a:p>
                      <a:pPr algn="ctr" rtl="0"/>
                      <a:r>
                        <a:rPr lang="en-US" dirty="0"/>
                        <a:t>1</a:t>
                      </a:r>
                    </a:p>
                  </a:txBody>
                  <a:tcPr/>
                </a:tc>
                <a:extLst>
                  <a:ext uri="{0D108BD9-81ED-4DB2-BD59-A6C34878D82A}">
                    <a16:rowId xmlns="" xmlns:a16="http://schemas.microsoft.com/office/drawing/2014/main" val="10001"/>
                  </a:ext>
                </a:extLst>
              </a:tr>
              <a:tr h="370386">
                <a:tc>
                  <a:txBody>
                    <a:bodyPr/>
                    <a:lstStyle/>
                    <a:p>
                      <a:pPr algn="l" rtl="0"/>
                      <a:r>
                        <a:rPr lang="en-US" dirty="0"/>
                        <a:t>…</a:t>
                      </a:r>
                      <a:endParaRPr lang="he-IL" dirty="0"/>
                    </a:p>
                  </a:txBody>
                  <a:tcPr/>
                </a:tc>
                <a:tc>
                  <a:txBody>
                    <a:bodyPr/>
                    <a:lstStyle/>
                    <a:p>
                      <a:pPr algn="ctr" rtl="0"/>
                      <a:r>
                        <a:rPr lang="en-US" dirty="0"/>
                        <a:t>…</a:t>
                      </a:r>
                    </a:p>
                  </a:txBody>
                  <a:tcPr/>
                </a:tc>
                <a:tc>
                  <a:txBody>
                    <a:bodyPr/>
                    <a:lstStyle/>
                    <a:p>
                      <a:pPr algn="ctr" rtl="0"/>
                      <a:r>
                        <a:rPr lang="en-US" dirty="0"/>
                        <a:t>…</a:t>
                      </a:r>
                    </a:p>
                  </a:txBody>
                  <a:tcPr/>
                </a:tc>
                <a:tc>
                  <a:txBody>
                    <a:bodyPr/>
                    <a:lstStyle/>
                    <a:p>
                      <a:pPr algn="ctr" rtl="0"/>
                      <a:r>
                        <a:rPr lang="en-US" dirty="0"/>
                        <a:t>1</a:t>
                      </a:r>
                    </a:p>
                  </a:txBody>
                  <a:tcPr/>
                </a:tc>
                <a:tc>
                  <a:txBody>
                    <a:bodyPr/>
                    <a:lstStyle/>
                    <a:p>
                      <a:pPr algn="ctr" rtl="0"/>
                      <a:r>
                        <a:rPr lang="en-US" dirty="0"/>
                        <a:t>2</a:t>
                      </a:r>
                    </a:p>
                  </a:txBody>
                  <a:tcPr/>
                </a:tc>
                <a:extLst>
                  <a:ext uri="{0D108BD9-81ED-4DB2-BD59-A6C34878D82A}">
                    <a16:rowId xmlns="" xmlns:a16="http://schemas.microsoft.com/office/drawing/2014/main" val="10002"/>
                  </a:ext>
                </a:extLst>
              </a:tr>
            </a:tbl>
          </a:graphicData>
        </a:graphic>
      </p:graphicFrame>
      <p:sp>
        <p:nvSpPr>
          <p:cNvPr id="60" name="Right Arrow 59"/>
          <p:cNvSpPr/>
          <p:nvPr/>
        </p:nvSpPr>
        <p:spPr>
          <a:xfrm>
            <a:off x="338229" y="5451930"/>
            <a:ext cx="875222" cy="711980"/>
          </a:xfrm>
          <a:prstGeom prst="rightArrow">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0"/>
            <a:r>
              <a:rPr lang="en-US" i="1" dirty="0"/>
              <a:t>input</a:t>
            </a:r>
            <a:endParaRPr lang="he-IL" dirty="0"/>
          </a:p>
        </p:txBody>
      </p:sp>
    </p:spTree>
    <p:extLst>
      <p:ext uri="{BB962C8B-B14F-4D97-AF65-F5344CB8AC3E}">
        <p14:creationId xmlns:p14="http://schemas.microsoft.com/office/powerpoint/2010/main" val="173059633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8" name="Oval 37"/>
          <p:cNvSpPr/>
          <p:nvPr/>
        </p:nvSpPr>
        <p:spPr>
          <a:xfrm>
            <a:off x="124608" y="139834"/>
            <a:ext cx="912227" cy="923378"/>
          </a:xfrm>
          <a:prstGeom prst="ellipse">
            <a:avLst/>
          </a:prstGeom>
          <a:solidFill>
            <a:schemeClr val="bg1"/>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0"/>
            <a:endParaRPr lang="he-IL" dirty="0"/>
          </a:p>
        </p:txBody>
      </p:sp>
      <p:sp>
        <p:nvSpPr>
          <p:cNvPr id="22" name="Oval 21"/>
          <p:cNvSpPr/>
          <p:nvPr/>
        </p:nvSpPr>
        <p:spPr>
          <a:xfrm>
            <a:off x="124608" y="1645860"/>
            <a:ext cx="912227" cy="923378"/>
          </a:xfrm>
          <a:prstGeom prst="ellipse">
            <a:avLst/>
          </a:prstGeom>
          <a:solidFill>
            <a:schemeClr val="bg1"/>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0"/>
            <a:endParaRPr lang="he-IL"/>
          </a:p>
        </p:txBody>
      </p:sp>
      <p:sp>
        <p:nvSpPr>
          <p:cNvPr id="23" name="Oval 22"/>
          <p:cNvSpPr/>
          <p:nvPr/>
        </p:nvSpPr>
        <p:spPr>
          <a:xfrm>
            <a:off x="124608" y="5332792"/>
            <a:ext cx="912227" cy="923378"/>
          </a:xfrm>
          <a:prstGeom prst="ellipse">
            <a:avLst/>
          </a:prstGeom>
          <a:no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0"/>
            <a:endParaRPr lang="he-IL"/>
          </a:p>
        </p:txBody>
      </p:sp>
      <p:sp>
        <p:nvSpPr>
          <p:cNvPr id="24" name="Oval 23"/>
          <p:cNvSpPr/>
          <p:nvPr/>
        </p:nvSpPr>
        <p:spPr>
          <a:xfrm>
            <a:off x="124608" y="3408338"/>
            <a:ext cx="912227" cy="923378"/>
          </a:xfrm>
          <a:prstGeom prst="ellipse">
            <a:avLst/>
          </a:prstGeom>
          <a:no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0"/>
            <a:endParaRPr lang="he-IL"/>
          </a:p>
        </p:txBody>
      </p:sp>
      <p:sp>
        <p:nvSpPr>
          <p:cNvPr id="25" name="Oval 24"/>
          <p:cNvSpPr/>
          <p:nvPr/>
        </p:nvSpPr>
        <p:spPr>
          <a:xfrm>
            <a:off x="3503127" y="1562190"/>
            <a:ext cx="757443" cy="637712"/>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0"/>
            <a:endParaRPr lang="he-IL" sz="1600"/>
          </a:p>
        </p:txBody>
      </p:sp>
      <p:sp>
        <p:nvSpPr>
          <p:cNvPr id="26" name="Oval 25"/>
          <p:cNvSpPr/>
          <p:nvPr/>
        </p:nvSpPr>
        <p:spPr>
          <a:xfrm>
            <a:off x="3503127" y="4217206"/>
            <a:ext cx="757443" cy="637712"/>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0"/>
            <a:endParaRPr lang="he-IL" sz="1600"/>
          </a:p>
        </p:txBody>
      </p:sp>
      <p:sp>
        <p:nvSpPr>
          <p:cNvPr id="27" name="Oval 26"/>
          <p:cNvSpPr/>
          <p:nvPr/>
        </p:nvSpPr>
        <p:spPr>
          <a:xfrm>
            <a:off x="3503127" y="2889698"/>
            <a:ext cx="757443" cy="637712"/>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0"/>
            <a:endParaRPr lang="he-IL" sz="1600" dirty="0"/>
          </a:p>
        </p:txBody>
      </p:sp>
      <p:sp>
        <p:nvSpPr>
          <p:cNvPr id="28" name="Oval 27"/>
          <p:cNvSpPr/>
          <p:nvPr/>
        </p:nvSpPr>
        <p:spPr>
          <a:xfrm>
            <a:off x="3503127" y="5544714"/>
            <a:ext cx="757443" cy="637712"/>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0"/>
            <a:endParaRPr lang="he-IL" sz="1600"/>
          </a:p>
        </p:txBody>
      </p:sp>
      <p:cxnSp>
        <p:nvCxnSpPr>
          <p:cNvPr id="33" name="Straight Connector 32"/>
          <p:cNvCxnSpPr>
            <a:stCxn id="22" idx="6"/>
            <a:endCxn id="25" idx="2"/>
          </p:cNvCxnSpPr>
          <p:nvPr/>
        </p:nvCxnSpPr>
        <p:spPr>
          <a:xfrm flipV="1">
            <a:off x="1036835" y="1881046"/>
            <a:ext cx="2466292" cy="226503"/>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p:cNvCxnSpPr>
            <a:stCxn id="24" idx="6"/>
            <a:endCxn id="25" idx="2"/>
          </p:cNvCxnSpPr>
          <p:nvPr/>
        </p:nvCxnSpPr>
        <p:spPr>
          <a:xfrm flipV="1">
            <a:off x="1036835" y="1881046"/>
            <a:ext cx="2466292" cy="1988981"/>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Straight Connector 34"/>
          <p:cNvCxnSpPr>
            <a:stCxn id="23" idx="6"/>
            <a:endCxn id="25" idx="2"/>
          </p:cNvCxnSpPr>
          <p:nvPr/>
        </p:nvCxnSpPr>
        <p:spPr>
          <a:xfrm flipV="1">
            <a:off x="1036835" y="1881046"/>
            <a:ext cx="2466292" cy="3913435"/>
          </a:xfrm>
          <a:prstGeom prst="line">
            <a:avLst/>
          </a:prstGeom>
        </p:spPr>
        <p:style>
          <a:lnRef idx="1">
            <a:schemeClr val="accent1"/>
          </a:lnRef>
          <a:fillRef idx="0">
            <a:schemeClr val="accent1"/>
          </a:fillRef>
          <a:effectRef idx="0">
            <a:schemeClr val="accent1"/>
          </a:effectRef>
          <a:fontRef idx="minor">
            <a:schemeClr val="tx1"/>
          </a:fontRef>
        </p:style>
      </p:cxnSp>
      <p:sp>
        <p:nvSpPr>
          <p:cNvPr id="42" name="Rectangle 41"/>
          <p:cNvSpPr/>
          <p:nvPr/>
        </p:nvSpPr>
        <p:spPr>
          <a:xfrm>
            <a:off x="3506377" y="386600"/>
            <a:ext cx="792205" cy="369332"/>
          </a:xfrm>
          <a:prstGeom prst="rect">
            <a:avLst/>
          </a:prstGeom>
        </p:spPr>
        <p:txBody>
          <a:bodyPr wrap="none">
            <a:spAutoFit/>
          </a:bodyPr>
          <a:lstStyle/>
          <a:p>
            <a:pPr algn="ctr" rtl="0"/>
            <a:r>
              <a:rPr lang="en-US" b="1" i="1" dirty="0">
                <a:solidFill>
                  <a:schemeClr val="tx2"/>
                </a:solidFill>
              </a:rPr>
              <a:t>a</a:t>
            </a:r>
            <a:r>
              <a:rPr lang="en-US" b="1" i="1" baseline="30000" dirty="0">
                <a:solidFill>
                  <a:schemeClr val="tx2"/>
                </a:solidFill>
              </a:rPr>
              <a:t>(2)</a:t>
            </a:r>
            <a:r>
              <a:rPr lang="en-US" b="1" i="1" baseline="-25000" dirty="0">
                <a:solidFill>
                  <a:schemeClr val="tx2"/>
                </a:solidFill>
              </a:rPr>
              <a:t>0</a:t>
            </a:r>
            <a:r>
              <a:rPr lang="en-US" b="1" i="1" dirty="0">
                <a:solidFill>
                  <a:schemeClr val="tx2"/>
                </a:solidFill>
              </a:rPr>
              <a:t>=1</a:t>
            </a:r>
            <a:endParaRPr lang="he-IL" b="1" i="1" dirty="0">
              <a:solidFill>
                <a:schemeClr val="tx2"/>
              </a:solidFill>
            </a:endParaRPr>
          </a:p>
        </p:txBody>
      </p:sp>
      <p:sp>
        <p:nvSpPr>
          <p:cNvPr id="43" name="Rectangle 42"/>
          <p:cNvSpPr/>
          <p:nvPr/>
        </p:nvSpPr>
        <p:spPr>
          <a:xfrm>
            <a:off x="3595156" y="3002529"/>
            <a:ext cx="559770" cy="369332"/>
          </a:xfrm>
          <a:prstGeom prst="rect">
            <a:avLst/>
          </a:prstGeom>
        </p:spPr>
        <p:txBody>
          <a:bodyPr wrap="none">
            <a:spAutoFit/>
          </a:bodyPr>
          <a:lstStyle/>
          <a:p>
            <a:pPr algn="ctr" rtl="0"/>
            <a:r>
              <a:rPr lang="en-US" b="1" i="1" dirty="0">
                <a:solidFill>
                  <a:schemeClr val="tx2"/>
                </a:solidFill>
              </a:rPr>
              <a:t>a</a:t>
            </a:r>
            <a:r>
              <a:rPr lang="en-US" b="1" i="1" baseline="30000" dirty="0">
                <a:solidFill>
                  <a:schemeClr val="tx2"/>
                </a:solidFill>
              </a:rPr>
              <a:t>(2)</a:t>
            </a:r>
            <a:r>
              <a:rPr lang="en-US" b="1" i="1" baseline="-25000" dirty="0">
                <a:solidFill>
                  <a:schemeClr val="tx2"/>
                </a:solidFill>
              </a:rPr>
              <a:t>2</a:t>
            </a:r>
            <a:endParaRPr lang="he-IL" b="1" i="1" baseline="-25000" dirty="0">
              <a:solidFill>
                <a:schemeClr val="tx2"/>
              </a:solidFill>
            </a:endParaRPr>
          </a:p>
        </p:txBody>
      </p:sp>
      <p:sp>
        <p:nvSpPr>
          <p:cNvPr id="44" name="Rectangle 43"/>
          <p:cNvSpPr/>
          <p:nvPr/>
        </p:nvSpPr>
        <p:spPr>
          <a:xfrm>
            <a:off x="3622594" y="4310494"/>
            <a:ext cx="559770" cy="369332"/>
          </a:xfrm>
          <a:prstGeom prst="rect">
            <a:avLst/>
          </a:prstGeom>
        </p:spPr>
        <p:txBody>
          <a:bodyPr wrap="none">
            <a:spAutoFit/>
          </a:bodyPr>
          <a:lstStyle/>
          <a:p>
            <a:pPr algn="ctr" rtl="0"/>
            <a:r>
              <a:rPr lang="en-US" b="1" i="1" dirty="0">
                <a:solidFill>
                  <a:schemeClr val="tx2"/>
                </a:solidFill>
              </a:rPr>
              <a:t>a</a:t>
            </a:r>
            <a:r>
              <a:rPr lang="en-US" b="1" i="1" baseline="30000" dirty="0">
                <a:solidFill>
                  <a:schemeClr val="tx2"/>
                </a:solidFill>
              </a:rPr>
              <a:t>(2)</a:t>
            </a:r>
            <a:r>
              <a:rPr lang="en-US" b="1" i="1" baseline="-25000" dirty="0">
                <a:solidFill>
                  <a:schemeClr val="tx2"/>
                </a:solidFill>
              </a:rPr>
              <a:t>3</a:t>
            </a:r>
            <a:endParaRPr lang="he-IL" b="1" i="1" baseline="-25000" dirty="0">
              <a:solidFill>
                <a:schemeClr val="tx2"/>
              </a:solidFill>
            </a:endParaRPr>
          </a:p>
        </p:txBody>
      </p:sp>
      <p:sp>
        <p:nvSpPr>
          <p:cNvPr id="45" name="Rectangle 44"/>
          <p:cNvSpPr/>
          <p:nvPr/>
        </p:nvSpPr>
        <p:spPr>
          <a:xfrm>
            <a:off x="3622594" y="5618458"/>
            <a:ext cx="559770" cy="369332"/>
          </a:xfrm>
          <a:prstGeom prst="rect">
            <a:avLst/>
          </a:prstGeom>
        </p:spPr>
        <p:txBody>
          <a:bodyPr wrap="none">
            <a:spAutoFit/>
          </a:bodyPr>
          <a:lstStyle/>
          <a:p>
            <a:pPr algn="ctr" rtl="0"/>
            <a:r>
              <a:rPr lang="en-US" b="1" i="1" dirty="0">
                <a:solidFill>
                  <a:schemeClr val="tx2"/>
                </a:solidFill>
              </a:rPr>
              <a:t>a</a:t>
            </a:r>
            <a:r>
              <a:rPr lang="en-US" b="1" i="1" baseline="30000" dirty="0">
                <a:solidFill>
                  <a:schemeClr val="tx2"/>
                </a:solidFill>
              </a:rPr>
              <a:t>(2)</a:t>
            </a:r>
            <a:r>
              <a:rPr lang="en-US" b="1" i="1" baseline="-25000" dirty="0">
                <a:solidFill>
                  <a:schemeClr val="tx2"/>
                </a:solidFill>
              </a:rPr>
              <a:t>4</a:t>
            </a:r>
            <a:endParaRPr lang="he-IL" b="1" i="1" baseline="-25000" dirty="0">
              <a:solidFill>
                <a:schemeClr val="tx2"/>
              </a:solidFill>
            </a:endParaRPr>
          </a:p>
        </p:txBody>
      </p:sp>
      <p:sp>
        <p:nvSpPr>
          <p:cNvPr id="48" name="Rectangle 47"/>
          <p:cNvSpPr/>
          <p:nvPr/>
        </p:nvSpPr>
        <p:spPr>
          <a:xfrm>
            <a:off x="375392" y="3606572"/>
            <a:ext cx="393056" cy="369332"/>
          </a:xfrm>
          <a:prstGeom prst="rect">
            <a:avLst/>
          </a:prstGeom>
        </p:spPr>
        <p:txBody>
          <a:bodyPr wrap="none">
            <a:spAutoFit/>
          </a:bodyPr>
          <a:lstStyle/>
          <a:p>
            <a:pPr algn="ctr" rtl="0"/>
            <a:r>
              <a:rPr lang="en-US" b="1" i="1" dirty="0">
                <a:solidFill>
                  <a:schemeClr val="tx2"/>
                </a:solidFill>
              </a:rPr>
              <a:t>z2</a:t>
            </a:r>
            <a:endParaRPr lang="he-IL" b="1" i="1" dirty="0">
              <a:solidFill>
                <a:schemeClr val="tx2"/>
              </a:solidFill>
            </a:endParaRPr>
          </a:p>
        </p:txBody>
      </p:sp>
      <p:sp>
        <p:nvSpPr>
          <p:cNvPr id="49" name="Rectangle 48"/>
          <p:cNvSpPr/>
          <p:nvPr/>
        </p:nvSpPr>
        <p:spPr>
          <a:xfrm>
            <a:off x="375392" y="5657930"/>
            <a:ext cx="393056" cy="369332"/>
          </a:xfrm>
          <a:prstGeom prst="rect">
            <a:avLst/>
          </a:prstGeom>
        </p:spPr>
        <p:txBody>
          <a:bodyPr wrap="none">
            <a:spAutoFit/>
          </a:bodyPr>
          <a:lstStyle/>
          <a:p>
            <a:pPr algn="ctr" rtl="0"/>
            <a:r>
              <a:rPr lang="en-US" b="1" i="1" dirty="0">
                <a:solidFill>
                  <a:schemeClr val="tx2"/>
                </a:solidFill>
              </a:rPr>
              <a:t>z3</a:t>
            </a:r>
            <a:endParaRPr lang="he-IL" b="1" i="1" dirty="0">
              <a:solidFill>
                <a:schemeClr val="tx2"/>
              </a:solidFill>
            </a:endParaRPr>
          </a:p>
        </p:txBody>
      </p:sp>
      <p:sp>
        <p:nvSpPr>
          <p:cNvPr id="47" name="Rectangle 46"/>
          <p:cNvSpPr/>
          <p:nvPr/>
        </p:nvSpPr>
        <p:spPr>
          <a:xfrm>
            <a:off x="249557" y="407742"/>
            <a:ext cx="644728" cy="369332"/>
          </a:xfrm>
          <a:prstGeom prst="rect">
            <a:avLst/>
          </a:prstGeom>
        </p:spPr>
        <p:txBody>
          <a:bodyPr wrap="none">
            <a:spAutoFit/>
          </a:bodyPr>
          <a:lstStyle/>
          <a:p>
            <a:pPr algn="ctr" rtl="0"/>
            <a:r>
              <a:rPr lang="en-US" b="1" i="1" dirty="0">
                <a:solidFill>
                  <a:schemeClr val="tx2"/>
                </a:solidFill>
              </a:rPr>
              <a:t>Z0=1</a:t>
            </a:r>
            <a:endParaRPr lang="he-IL" b="1" i="1" dirty="0">
              <a:solidFill>
                <a:schemeClr val="tx2"/>
              </a:solidFill>
            </a:endParaRPr>
          </a:p>
        </p:txBody>
      </p:sp>
      <p:sp>
        <p:nvSpPr>
          <p:cNvPr id="54" name="Rectangle 53"/>
          <p:cNvSpPr/>
          <p:nvPr/>
        </p:nvSpPr>
        <p:spPr>
          <a:xfrm>
            <a:off x="3623946" y="6324952"/>
            <a:ext cx="1035977" cy="369332"/>
          </a:xfrm>
          <a:prstGeom prst="rect">
            <a:avLst/>
          </a:prstGeom>
        </p:spPr>
        <p:txBody>
          <a:bodyPr wrap="square">
            <a:spAutoFit/>
          </a:bodyPr>
          <a:lstStyle/>
          <a:p>
            <a:pPr algn="l" rtl="0"/>
            <a:r>
              <a:rPr lang="en-US" i="1" dirty="0"/>
              <a:t>layer2</a:t>
            </a:r>
            <a:endParaRPr lang="he-IL" dirty="0"/>
          </a:p>
        </p:txBody>
      </p:sp>
      <p:sp>
        <p:nvSpPr>
          <p:cNvPr id="56" name="Rectangle 64">
            <a:extLst>
              <a:ext uri="{FF2B5EF4-FFF2-40B4-BE49-F238E27FC236}">
                <a16:creationId xmlns="" xmlns:a16="http://schemas.microsoft.com/office/drawing/2014/main" id="{50326B98-3AC6-45FA-B512-611D2048E08F}"/>
              </a:ext>
            </a:extLst>
          </p:cNvPr>
          <p:cNvSpPr/>
          <p:nvPr/>
        </p:nvSpPr>
        <p:spPr>
          <a:xfrm>
            <a:off x="272930" y="6324952"/>
            <a:ext cx="808821" cy="369332"/>
          </a:xfrm>
          <a:prstGeom prst="rect">
            <a:avLst/>
          </a:prstGeom>
        </p:spPr>
        <p:txBody>
          <a:bodyPr wrap="square">
            <a:spAutoFit/>
          </a:bodyPr>
          <a:lstStyle/>
          <a:p>
            <a:pPr algn="l" rtl="0"/>
            <a:r>
              <a:rPr lang="en-US" i="1" dirty="0"/>
              <a:t>layer1</a:t>
            </a:r>
            <a:endParaRPr lang="he-IL" dirty="0"/>
          </a:p>
        </p:txBody>
      </p:sp>
      <p:sp>
        <p:nvSpPr>
          <p:cNvPr id="4" name="TextBox 3"/>
          <p:cNvSpPr txBox="1"/>
          <p:nvPr/>
        </p:nvSpPr>
        <p:spPr>
          <a:xfrm>
            <a:off x="4882274" y="0"/>
            <a:ext cx="7180772" cy="523220"/>
          </a:xfrm>
          <a:prstGeom prst="rect">
            <a:avLst/>
          </a:prstGeom>
          <a:noFill/>
        </p:spPr>
        <p:txBody>
          <a:bodyPr wrap="square" rtlCol="0">
            <a:spAutoFit/>
          </a:bodyPr>
          <a:lstStyle/>
          <a:p>
            <a:pPr algn="l" rtl="0"/>
            <a:r>
              <a:rPr lang="en-US" sz="2800" dirty="0"/>
              <a:t>a</a:t>
            </a:r>
            <a:r>
              <a:rPr lang="en-US" sz="2800" baseline="30000" dirty="0"/>
              <a:t>(2)</a:t>
            </a:r>
            <a:r>
              <a:rPr lang="en-US" sz="2800" baseline="-25000" dirty="0"/>
              <a:t>1 </a:t>
            </a:r>
            <a:r>
              <a:rPr lang="en-US" sz="2800" dirty="0"/>
              <a:t>= g(</a:t>
            </a:r>
            <a:r>
              <a:rPr lang="el-GR" sz="2800" dirty="0"/>
              <a:t>Θ</a:t>
            </a:r>
            <a:r>
              <a:rPr lang="en-US" sz="2800" baseline="30000" dirty="0"/>
              <a:t>(1)</a:t>
            </a:r>
            <a:r>
              <a:rPr lang="en-US" sz="2800" baseline="-25000" dirty="0"/>
              <a:t>10</a:t>
            </a:r>
            <a:r>
              <a:rPr lang="en-US" sz="2800" dirty="0"/>
              <a:t>*z0+</a:t>
            </a:r>
            <a:r>
              <a:rPr lang="el-GR" sz="2800" dirty="0"/>
              <a:t> Θ</a:t>
            </a:r>
            <a:r>
              <a:rPr lang="en-US" sz="2800" baseline="30000" dirty="0"/>
              <a:t>(1)</a:t>
            </a:r>
            <a:r>
              <a:rPr lang="en-US" sz="2800" baseline="-25000" dirty="0"/>
              <a:t>11</a:t>
            </a:r>
            <a:r>
              <a:rPr lang="en-US" sz="2800" dirty="0"/>
              <a:t>*z1+</a:t>
            </a:r>
            <a:r>
              <a:rPr lang="el-GR" sz="2800" dirty="0"/>
              <a:t> Θ</a:t>
            </a:r>
            <a:r>
              <a:rPr lang="en-US" sz="2800" baseline="30000" dirty="0"/>
              <a:t>(1)</a:t>
            </a:r>
            <a:r>
              <a:rPr lang="en-US" sz="2800" baseline="-25000" dirty="0"/>
              <a:t>12</a:t>
            </a:r>
            <a:r>
              <a:rPr lang="en-US" sz="2800" dirty="0"/>
              <a:t>*z2+</a:t>
            </a:r>
            <a:r>
              <a:rPr lang="el-GR" sz="2800" dirty="0"/>
              <a:t> Θ</a:t>
            </a:r>
            <a:r>
              <a:rPr lang="en-US" sz="2800" baseline="30000" dirty="0"/>
              <a:t>(1)</a:t>
            </a:r>
            <a:r>
              <a:rPr lang="en-US" sz="2800" baseline="-25000" dirty="0"/>
              <a:t>13</a:t>
            </a:r>
            <a:r>
              <a:rPr lang="en-US" sz="2800" dirty="0"/>
              <a:t>*z3)</a:t>
            </a:r>
            <a:r>
              <a:rPr lang="en-US" sz="2800" baseline="-25000" dirty="0"/>
              <a:t> </a:t>
            </a:r>
            <a:endParaRPr lang="he-IL" sz="2800" baseline="-25000" dirty="0"/>
          </a:p>
        </p:txBody>
      </p:sp>
      <mc:AlternateContent xmlns:mc="http://schemas.openxmlformats.org/markup-compatibility/2006" xmlns:a14="http://schemas.microsoft.com/office/drawing/2010/main">
        <mc:Choice Requires="a14">
          <p:sp>
            <p:nvSpPr>
              <p:cNvPr id="8" name="TextBox 7"/>
              <p:cNvSpPr txBox="1"/>
              <p:nvPr/>
            </p:nvSpPr>
            <p:spPr>
              <a:xfrm>
                <a:off x="4904142" y="669200"/>
                <a:ext cx="3274490" cy="908967"/>
              </a:xfrm>
              <a:prstGeom prst="rect">
                <a:avLst/>
              </a:prstGeom>
              <a:noFill/>
            </p:spPr>
            <p:txBody>
              <a:bodyPr wrap="square" rtlCol="0">
                <a:spAutoFit/>
              </a:bodyPr>
              <a:lstStyle/>
              <a:p>
                <a:pPr algn="l" rtl="0"/>
                <a14:m>
                  <m:oMathPara xmlns:m="http://schemas.openxmlformats.org/officeDocument/2006/math">
                    <m:oMathParaPr>
                      <m:jc m:val="left"/>
                    </m:oMathParaPr>
                    <m:oMath xmlns:m="http://schemas.openxmlformats.org/officeDocument/2006/math">
                      <m:r>
                        <m:rPr>
                          <m:sty m:val="p"/>
                        </m:rPr>
                        <a:rPr lang="en-US" sz="2800" b="0" i="0" smtClean="0">
                          <a:latin typeface="Cambria Math" panose="02040503050406030204" pitchFamily="18" charset="0"/>
                        </a:rPr>
                        <m:t>g</m:t>
                      </m:r>
                      <m:d>
                        <m:dPr>
                          <m:ctrlPr>
                            <a:rPr lang="en-US" sz="2800" i="1" smtClean="0">
                              <a:latin typeface="Cambria Math"/>
                            </a:rPr>
                          </m:ctrlPr>
                        </m:dPr>
                        <m:e>
                          <m:r>
                            <m:rPr>
                              <m:sty m:val="p"/>
                            </m:rPr>
                            <a:rPr lang="en-US" sz="2800" b="0" i="0" smtClean="0">
                              <a:latin typeface="Cambria Math" panose="02040503050406030204" pitchFamily="18" charset="0"/>
                            </a:rPr>
                            <m:t>x</m:t>
                          </m:r>
                        </m:e>
                      </m:d>
                      <m:r>
                        <a:rPr lang="en-US" sz="2800" b="0" i="0" smtClean="0">
                          <a:latin typeface="Cambria Math" panose="02040503050406030204" pitchFamily="18" charset="0"/>
                        </a:rPr>
                        <m:t>= </m:t>
                      </m:r>
                      <m:f>
                        <m:fPr>
                          <m:ctrlPr>
                            <a:rPr lang="en-US" sz="2800" i="1" smtClean="0">
                              <a:latin typeface="Cambria Math"/>
                            </a:rPr>
                          </m:ctrlPr>
                        </m:fPr>
                        <m:num>
                          <m:r>
                            <a:rPr lang="en-US" sz="2800" b="0" i="0" smtClean="0">
                              <a:latin typeface="Cambria Math" panose="02040503050406030204" pitchFamily="18" charset="0"/>
                            </a:rPr>
                            <m:t>1</m:t>
                          </m:r>
                        </m:num>
                        <m:den>
                          <m:r>
                            <a:rPr lang="en-US" sz="2800" b="0" i="0" smtClean="0">
                              <a:latin typeface="Cambria Math" panose="02040503050406030204" pitchFamily="18" charset="0"/>
                            </a:rPr>
                            <m:t>1</m:t>
                          </m:r>
                          <m:r>
                            <a:rPr lang="en-US" sz="2800" b="0" i="0" smtClean="0">
                              <a:latin typeface="Cambria Math" panose="02040503050406030204" pitchFamily="18" charset="0"/>
                            </a:rPr>
                            <m:t>+</m:t>
                          </m:r>
                          <m:sSup>
                            <m:sSupPr>
                              <m:ctrlPr>
                                <a:rPr lang="en-US" sz="2800" i="1" smtClean="0">
                                  <a:latin typeface="Cambria Math"/>
                                </a:rPr>
                              </m:ctrlPr>
                            </m:sSupPr>
                            <m:e>
                              <m:r>
                                <m:rPr>
                                  <m:sty m:val="p"/>
                                </m:rPr>
                                <a:rPr lang="en-US" sz="2800" b="0" i="0" smtClean="0">
                                  <a:latin typeface="Cambria Math" panose="02040503050406030204" pitchFamily="18" charset="0"/>
                                </a:rPr>
                                <m:t>e</m:t>
                              </m:r>
                            </m:e>
                            <m:sup>
                              <m:r>
                                <a:rPr lang="en-US" sz="2800" b="0" i="0" smtClean="0">
                                  <a:latin typeface="Cambria Math" panose="02040503050406030204" pitchFamily="18" charset="0"/>
                                </a:rPr>
                                <m:t>−</m:t>
                              </m:r>
                              <m:r>
                                <m:rPr>
                                  <m:sty m:val="p"/>
                                </m:rPr>
                                <a:rPr lang="el-GR" sz="2800" b="0" i="0" smtClean="0">
                                  <a:latin typeface="Cambria Math" panose="02040503050406030204" pitchFamily="18" charset="0"/>
                                </a:rPr>
                                <m:t>Θ</m:t>
                              </m:r>
                              <m:r>
                                <m:rPr>
                                  <m:sty m:val="p"/>
                                </m:rPr>
                                <a:rPr lang="en-US" sz="2800" b="0" i="0" baseline="30000" smtClean="0">
                                  <a:latin typeface="Cambria Math" panose="02040503050406030204" pitchFamily="18" charset="0"/>
                                </a:rPr>
                                <m:t>T</m:t>
                              </m:r>
                              <m:r>
                                <m:rPr>
                                  <m:sty m:val="p"/>
                                </m:rPr>
                                <a:rPr lang="en-US" sz="2800" b="0" i="0" smtClean="0">
                                  <a:latin typeface="Cambria Math" panose="02040503050406030204" pitchFamily="18" charset="0"/>
                                </a:rPr>
                                <m:t>x</m:t>
                              </m:r>
                            </m:sup>
                          </m:sSup>
                        </m:den>
                      </m:f>
                    </m:oMath>
                  </m:oMathPara>
                </a14:m>
                <a:endParaRPr lang="en-US" sz="2800" dirty="0">
                  <a:cs typeface="Calibri" pitchFamily="34" charset="0"/>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4904142" y="669200"/>
                <a:ext cx="3274490" cy="908967"/>
              </a:xfrm>
              <a:prstGeom prst="rect">
                <a:avLst/>
              </a:prstGeom>
              <a:blipFill rotWithShape="1">
                <a:blip r:embed="rId3"/>
                <a:stretch>
                  <a:fillRect/>
                </a:stretch>
              </a:blipFill>
            </p:spPr>
            <p:txBody>
              <a:bodyPr/>
              <a:lstStyle/>
              <a:p>
                <a:r>
                  <a:rPr lang="en-US">
                    <a:noFill/>
                  </a:rPr>
                  <a:t> </a:t>
                </a:r>
              </a:p>
            </p:txBody>
          </p:sp>
        </mc:Fallback>
      </mc:AlternateContent>
      <p:sp>
        <p:nvSpPr>
          <p:cNvPr id="9" name="TextBox 8"/>
          <p:cNvSpPr txBox="1"/>
          <p:nvPr/>
        </p:nvSpPr>
        <p:spPr>
          <a:xfrm>
            <a:off x="1128864" y="1485390"/>
            <a:ext cx="990790" cy="461665"/>
          </a:xfrm>
          <a:prstGeom prst="rect">
            <a:avLst/>
          </a:prstGeom>
          <a:noFill/>
        </p:spPr>
        <p:txBody>
          <a:bodyPr wrap="square" rtlCol="0">
            <a:spAutoFit/>
          </a:bodyPr>
          <a:lstStyle/>
          <a:p>
            <a:pPr algn="ctr" rtl="0"/>
            <a:r>
              <a:rPr lang="el-GR" sz="2400" b="1" dirty="0">
                <a:solidFill>
                  <a:schemeClr val="tx2"/>
                </a:solidFill>
              </a:rPr>
              <a:t>Θ</a:t>
            </a:r>
            <a:r>
              <a:rPr lang="en-US" sz="2400" b="1" baseline="30000" dirty="0">
                <a:solidFill>
                  <a:schemeClr val="tx2"/>
                </a:solidFill>
              </a:rPr>
              <a:t>(1)</a:t>
            </a:r>
            <a:r>
              <a:rPr lang="en-US" sz="2400" b="1" baseline="-25000" dirty="0">
                <a:solidFill>
                  <a:schemeClr val="tx2"/>
                </a:solidFill>
              </a:rPr>
              <a:t>11</a:t>
            </a:r>
            <a:endParaRPr lang="en-US" sz="2400" b="1" dirty="0"/>
          </a:p>
        </p:txBody>
      </p:sp>
      <p:sp>
        <p:nvSpPr>
          <p:cNvPr id="51" name="TextBox 50"/>
          <p:cNvSpPr txBox="1"/>
          <p:nvPr/>
        </p:nvSpPr>
        <p:spPr>
          <a:xfrm>
            <a:off x="882390" y="2877891"/>
            <a:ext cx="990790" cy="461665"/>
          </a:xfrm>
          <a:prstGeom prst="rect">
            <a:avLst/>
          </a:prstGeom>
          <a:noFill/>
        </p:spPr>
        <p:txBody>
          <a:bodyPr wrap="square" rtlCol="0">
            <a:spAutoFit/>
          </a:bodyPr>
          <a:lstStyle/>
          <a:p>
            <a:pPr algn="ctr" rtl="0"/>
            <a:r>
              <a:rPr lang="el-GR" sz="2400" b="1" dirty="0">
                <a:solidFill>
                  <a:schemeClr val="tx2"/>
                </a:solidFill>
              </a:rPr>
              <a:t>Θ</a:t>
            </a:r>
            <a:r>
              <a:rPr lang="en-US" sz="2400" b="1" baseline="30000" dirty="0">
                <a:solidFill>
                  <a:schemeClr val="tx2"/>
                </a:solidFill>
              </a:rPr>
              <a:t>(1)</a:t>
            </a:r>
            <a:r>
              <a:rPr lang="en-US" sz="2400" b="1" baseline="-25000" dirty="0">
                <a:solidFill>
                  <a:schemeClr val="tx2"/>
                </a:solidFill>
              </a:rPr>
              <a:t>12</a:t>
            </a:r>
            <a:endParaRPr lang="en-US" sz="2400" b="1" dirty="0"/>
          </a:p>
        </p:txBody>
      </p:sp>
      <p:sp>
        <p:nvSpPr>
          <p:cNvPr id="52" name="TextBox 51"/>
          <p:cNvSpPr txBox="1"/>
          <p:nvPr/>
        </p:nvSpPr>
        <p:spPr>
          <a:xfrm>
            <a:off x="571920" y="4648419"/>
            <a:ext cx="990790" cy="461665"/>
          </a:xfrm>
          <a:prstGeom prst="rect">
            <a:avLst/>
          </a:prstGeom>
          <a:noFill/>
        </p:spPr>
        <p:txBody>
          <a:bodyPr wrap="square" rtlCol="0">
            <a:spAutoFit/>
          </a:bodyPr>
          <a:lstStyle/>
          <a:p>
            <a:pPr algn="ctr" rtl="0"/>
            <a:r>
              <a:rPr lang="el-GR" sz="2400" b="1" dirty="0">
                <a:solidFill>
                  <a:schemeClr val="tx2"/>
                </a:solidFill>
              </a:rPr>
              <a:t>Θ</a:t>
            </a:r>
            <a:r>
              <a:rPr lang="en-US" sz="2400" b="1" baseline="30000" dirty="0">
                <a:solidFill>
                  <a:schemeClr val="tx2"/>
                </a:solidFill>
              </a:rPr>
              <a:t>(1)</a:t>
            </a:r>
            <a:r>
              <a:rPr lang="en-US" sz="2400" b="1" baseline="-25000" dirty="0">
                <a:solidFill>
                  <a:schemeClr val="tx2"/>
                </a:solidFill>
              </a:rPr>
              <a:t>13</a:t>
            </a:r>
            <a:endParaRPr lang="en-US" sz="2400" b="1" dirty="0"/>
          </a:p>
        </p:txBody>
      </p:sp>
      <mc:AlternateContent xmlns:mc="http://schemas.openxmlformats.org/markup-compatibility/2006" xmlns:a14="http://schemas.microsoft.com/office/drawing/2010/main">
        <mc:Choice Requires="a14">
          <p:sp>
            <p:nvSpPr>
              <p:cNvPr id="16" name="TextBox 15"/>
              <p:cNvSpPr txBox="1"/>
              <p:nvPr/>
            </p:nvSpPr>
            <p:spPr>
              <a:xfrm>
                <a:off x="4904142" y="1815663"/>
                <a:ext cx="3896900" cy="1471941"/>
              </a:xfrm>
              <a:prstGeom prst="rect">
                <a:avLst/>
              </a:prstGeom>
              <a:noFill/>
            </p:spPr>
            <p:txBody>
              <a:bodyPr wrap="square" rtlCol="0">
                <a:spAutoFit/>
              </a:bodyPr>
              <a:lstStyle/>
              <a:p>
                <a:pPr algn="l" rtl="0"/>
                <a14:m>
                  <m:oMathPara xmlns:m="http://schemas.openxmlformats.org/officeDocument/2006/math">
                    <m:oMathParaPr>
                      <m:jc m:val="left"/>
                    </m:oMathParaPr>
                    <m:oMath xmlns:m="http://schemas.openxmlformats.org/officeDocument/2006/math">
                      <m:d>
                        <m:dPr>
                          <m:ctrlPr>
                            <a:rPr lang="en-US" sz="2400" i="1" smtClean="0">
                              <a:latin typeface="Cambria Math"/>
                            </a:rPr>
                          </m:ctrlPr>
                        </m:dPr>
                        <m:e>
                          <m:m>
                            <m:mPr>
                              <m:mcs>
                                <m:mc>
                                  <m:mcPr>
                                    <m:count m:val="4"/>
                                    <m:mcJc m:val="center"/>
                                  </m:mcPr>
                                </m:mc>
                              </m:mcs>
                              <m:ctrlPr>
                                <a:rPr lang="en-US" sz="2400" i="1" smtClean="0">
                                  <a:latin typeface="Cambria Math"/>
                                </a:rPr>
                              </m:ctrlPr>
                            </m:mPr>
                            <m:mr>
                              <m:e>
                                <m:r>
                                  <m:rPr>
                                    <m:nor/>
                                  </m:rPr>
                                  <a:rPr lang="el-GR" sz="2400" dirty="0"/>
                                  <m:t>Θ</m:t>
                                </m:r>
                                <m:r>
                                  <m:rPr>
                                    <m:nor/>
                                  </m:rPr>
                                  <a:rPr lang="en-US" sz="2400" baseline="30000" dirty="0"/>
                                  <m:t>(</m:t>
                                </m:r>
                                <m:r>
                                  <m:rPr>
                                    <m:nor/>
                                  </m:rPr>
                                  <a:rPr lang="en-US" sz="2400" baseline="30000" dirty="0"/>
                                  <m:t>1</m:t>
                                </m:r>
                                <m:r>
                                  <m:rPr>
                                    <m:nor/>
                                  </m:rPr>
                                  <a:rPr lang="en-US" sz="2400" baseline="30000" dirty="0"/>
                                  <m:t>)</m:t>
                                </m:r>
                                <m:r>
                                  <m:rPr>
                                    <m:nor/>
                                  </m:rPr>
                                  <a:rPr lang="en-US" sz="2400" baseline="-25000" dirty="0"/>
                                  <m:t>1</m:t>
                                </m:r>
                                <m:r>
                                  <m:rPr>
                                    <m:nor/>
                                  </m:rPr>
                                  <a:rPr lang="en-US" sz="2400" b="0" i="0" baseline="-25000" dirty="0" smtClean="0"/>
                                  <m:t>0</m:t>
                                </m:r>
                              </m:e>
                              <m:e>
                                <m:r>
                                  <m:rPr>
                                    <m:nor/>
                                  </m:rPr>
                                  <a:rPr lang="el-GR" sz="2400" dirty="0"/>
                                  <m:t>Θ</m:t>
                                </m:r>
                                <m:r>
                                  <m:rPr>
                                    <m:nor/>
                                  </m:rPr>
                                  <a:rPr lang="en-US" sz="2400" baseline="30000" dirty="0"/>
                                  <m:t>(</m:t>
                                </m:r>
                                <m:r>
                                  <m:rPr>
                                    <m:nor/>
                                  </m:rPr>
                                  <a:rPr lang="en-US" sz="2400" baseline="30000" dirty="0"/>
                                  <m:t>1</m:t>
                                </m:r>
                                <m:r>
                                  <m:rPr>
                                    <m:nor/>
                                  </m:rPr>
                                  <a:rPr lang="en-US" sz="2400" baseline="30000" dirty="0"/>
                                  <m:t>)</m:t>
                                </m:r>
                                <m:r>
                                  <m:rPr>
                                    <m:nor/>
                                  </m:rPr>
                                  <a:rPr lang="en-US" sz="2400" baseline="-25000" dirty="0"/>
                                  <m:t>1</m:t>
                                </m:r>
                                <m:r>
                                  <m:rPr>
                                    <m:nor/>
                                  </m:rPr>
                                  <a:rPr lang="en-US" sz="2400" b="0" i="0" baseline="-25000" dirty="0" smtClean="0"/>
                                  <m:t>1</m:t>
                                </m:r>
                              </m:e>
                              <m:e>
                                <m:r>
                                  <m:rPr>
                                    <m:nor/>
                                  </m:rPr>
                                  <a:rPr lang="el-GR" sz="2400" dirty="0"/>
                                  <m:t>Θ</m:t>
                                </m:r>
                                <m:r>
                                  <m:rPr>
                                    <m:nor/>
                                  </m:rPr>
                                  <a:rPr lang="en-US" sz="2400" baseline="30000" dirty="0"/>
                                  <m:t>(</m:t>
                                </m:r>
                                <m:r>
                                  <m:rPr>
                                    <m:nor/>
                                  </m:rPr>
                                  <a:rPr lang="en-US" sz="2400" baseline="30000" dirty="0"/>
                                  <m:t>1</m:t>
                                </m:r>
                                <m:r>
                                  <m:rPr>
                                    <m:nor/>
                                  </m:rPr>
                                  <a:rPr lang="en-US" sz="2400" baseline="30000" dirty="0"/>
                                  <m:t>)</m:t>
                                </m:r>
                                <m:r>
                                  <m:rPr>
                                    <m:nor/>
                                  </m:rPr>
                                  <a:rPr lang="en-US" sz="2400" baseline="-25000" dirty="0"/>
                                  <m:t>1</m:t>
                                </m:r>
                                <m:r>
                                  <m:rPr>
                                    <m:nor/>
                                  </m:rPr>
                                  <a:rPr lang="en-US" sz="2400" b="0" i="0" baseline="-25000" dirty="0" smtClean="0"/>
                                  <m:t>2</m:t>
                                </m:r>
                              </m:e>
                              <m:e>
                                <m:r>
                                  <m:rPr>
                                    <m:nor/>
                                  </m:rPr>
                                  <a:rPr lang="el-GR" sz="2400" dirty="0"/>
                                  <m:t>Θ</m:t>
                                </m:r>
                                <m:r>
                                  <m:rPr>
                                    <m:nor/>
                                  </m:rPr>
                                  <a:rPr lang="en-US" sz="2400" baseline="30000" dirty="0"/>
                                  <m:t>(</m:t>
                                </m:r>
                                <m:r>
                                  <m:rPr>
                                    <m:nor/>
                                  </m:rPr>
                                  <a:rPr lang="en-US" sz="2400" baseline="30000" dirty="0"/>
                                  <m:t>1</m:t>
                                </m:r>
                                <m:r>
                                  <m:rPr>
                                    <m:nor/>
                                  </m:rPr>
                                  <a:rPr lang="en-US" sz="2400" baseline="30000" dirty="0"/>
                                  <m:t>)</m:t>
                                </m:r>
                                <m:r>
                                  <m:rPr>
                                    <m:nor/>
                                  </m:rPr>
                                  <a:rPr lang="en-US" sz="2400" baseline="-25000" dirty="0"/>
                                  <m:t>1</m:t>
                                </m:r>
                                <m:r>
                                  <a:rPr lang="en-US" sz="2400" b="0" i="1" baseline="-25000" dirty="0" smtClean="0">
                                    <a:latin typeface="Cambria Math" panose="02040503050406030204" pitchFamily="18" charset="0"/>
                                  </a:rPr>
                                  <m:t>3</m:t>
                                </m:r>
                              </m:e>
                            </m:mr>
                            <m:mr>
                              <m:e>
                                <m:r>
                                  <m:rPr>
                                    <m:nor/>
                                  </m:rPr>
                                  <a:rPr lang="el-GR" sz="2400" dirty="0"/>
                                  <m:t>Θ</m:t>
                                </m:r>
                                <m:r>
                                  <m:rPr>
                                    <m:nor/>
                                  </m:rPr>
                                  <a:rPr lang="en-US" sz="2400" baseline="30000" dirty="0"/>
                                  <m:t>(</m:t>
                                </m:r>
                                <m:r>
                                  <m:rPr>
                                    <m:nor/>
                                  </m:rPr>
                                  <a:rPr lang="en-US" sz="2400" baseline="30000" dirty="0"/>
                                  <m:t>1</m:t>
                                </m:r>
                                <m:r>
                                  <m:rPr>
                                    <m:nor/>
                                  </m:rPr>
                                  <a:rPr lang="en-US" sz="2400" baseline="30000" dirty="0"/>
                                  <m:t>)</m:t>
                                </m:r>
                                <m:r>
                                  <m:rPr>
                                    <m:nor/>
                                  </m:rPr>
                                  <a:rPr lang="en-US" sz="2400" b="0" i="0" baseline="-25000" dirty="0" smtClean="0"/>
                                  <m:t>20</m:t>
                                </m:r>
                              </m:e>
                              <m:e>
                                <m:r>
                                  <m:rPr>
                                    <m:nor/>
                                  </m:rPr>
                                  <a:rPr lang="el-GR" sz="2400" dirty="0"/>
                                  <m:t>Θ</m:t>
                                </m:r>
                                <m:r>
                                  <m:rPr>
                                    <m:nor/>
                                  </m:rPr>
                                  <a:rPr lang="en-US" sz="2400" baseline="30000" dirty="0"/>
                                  <m:t>(</m:t>
                                </m:r>
                                <m:r>
                                  <m:rPr>
                                    <m:nor/>
                                  </m:rPr>
                                  <a:rPr lang="en-US" sz="2400" baseline="30000" dirty="0"/>
                                  <m:t>1</m:t>
                                </m:r>
                                <m:r>
                                  <m:rPr>
                                    <m:nor/>
                                  </m:rPr>
                                  <a:rPr lang="en-US" sz="2400" baseline="30000" dirty="0"/>
                                  <m:t>)</m:t>
                                </m:r>
                                <m:r>
                                  <m:rPr>
                                    <m:nor/>
                                  </m:rPr>
                                  <a:rPr lang="en-US" sz="2400" b="0" i="0" baseline="-25000" dirty="0" smtClean="0"/>
                                  <m:t>21</m:t>
                                </m:r>
                              </m:e>
                              <m:e>
                                <m:r>
                                  <m:rPr>
                                    <m:nor/>
                                  </m:rPr>
                                  <a:rPr lang="el-GR" sz="2400" dirty="0"/>
                                  <m:t>Θ</m:t>
                                </m:r>
                                <m:r>
                                  <m:rPr>
                                    <m:nor/>
                                  </m:rPr>
                                  <a:rPr lang="en-US" sz="2400" baseline="30000" dirty="0"/>
                                  <m:t>(</m:t>
                                </m:r>
                                <m:r>
                                  <m:rPr>
                                    <m:nor/>
                                  </m:rPr>
                                  <a:rPr lang="en-US" sz="2400" baseline="30000" dirty="0"/>
                                  <m:t>1</m:t>
                                </m:r>
                                <m:r>
                                  <m:rPr>
                                    <m:nor/>
                                  </m:rPr>
                                  <a:rPr lang="en-US" sz="2400" baseline="30000" dirty="0"/>
                                  <m:t>)</m:t>
                                </m:r>
                                <m:r>
                                  <m:rPr>
                                    <m:nor/>
                                  </m:rPr>
                                  <a:rPr lang="en-US" sz="2400" b="0" i="0" baseline="-25000" dirty="0" smtClean="0"/>
                                  <m:t>22</m:t>
                                </m:r>
                              </m:e>
                              <m:e>
                                <m:r>
                                  <m:rPr>
                                    <m:nor/>
                                  </m:rPr>
                                  <a:rPr lang="el-GR" sz="2400" dirty="0"/>
                                  <m:t>Θ</m:t>
                                </m:r>
                                <m:r>
                                  <m:rPr>
                                    <m:nor/>
                                  </m:rPr>
                                  <a:rPr lang="en-US" sz="2400" baseline="30000" dirty="0"/>
                                  <m:t>(</m:t>
                                </m:r>
                                <m:r>
                                  <m:rPr>
                                    <m:nor/>
                                  </m:rPr>
                                  <a:rPr lang="en-US" sz="2400" baseline="30000" dirty="0"/>
                                  <m:t>1</m:t>
                                </m:r>
                                <m:r>
                                  <m:rPr>
                                    <m:nor/>
                                  </m:rPr>
                                  <a:rPr lang="en-US" sz="2400" baseline="30000" dirty="0"/>
                                  <m:t>)</m:t>
                                </m:r>
                                <m:r>
                                  <m:rPr>
                                    <m:nor/>
                                  </m:rPr>
                                  <a:rPr lang="en-US" sz="2400" b="0" i="0" baseline="-25000" dirty="0" smtClean="0"/>
                                  <m:t>2</m:t>
                                </m:r>
                                <m:r>
                                  <a:rPr lang="en-US" sz="2400" b="0" i="1" baseline="-25000" dirty="0" smtClean="0">
                                    <a:latin typeface="Cambria Math" panose="02040503050406030204" pitchFamily="18" charset="0"/>
                                  </a:rPr>
                                  <m:t>3</m:t>
                                </m:r>
                              </m:e>
                            </m:mr>
                            <m:mr>
                              <m:e>
                                <m:r>
                                  <m:rPr>
                                    <m:nor/>
                                  </m:rPr>
                                  <a:rPr lang="el-GR" sz="2400" dirty="0"/>
                                  <m:t>Θ</m:t>
                                </m:r>
                                <m:r>
                                  <m:rPr>
                                    <m:nor/>
                                  </m:rPr>
                                  <a:rPr lang="en-US" sz="2400" baseline="30000" dirty="0"/>
                                  <m:t>(</m:t>
                                </m:r>
                                <m:r>
                                  <m:rPr>
                                    <m:nor/>
                                  </m:rPr>
                                  <a:rPr lang="en-US" sz="2400" baseline="30000" dirty="0"/>
                                  <m:t>1</m:t>
                                </m:r>
                                <m:r>
                                  <m:rPr>
                                    <m:nor/>
                                  </m:rPr>
                                  <a:rPr lang="en-US" sz="2400" baseline="30000" dirty="0"/>
                                  <m:t>)</m:t>
                                </m:r>
                                <m:r>
                                  <m:rPr>
                                    <m:nor/>
                                  </m:rPr>
                                  <a:rPr lang="en-US" sz="2400" b="0" i="0" baseline="-25000" dirty="0" smtClean="0"/>
                                  <m:t>3</m:t>
                                </m:r>
                                <m:r>
                                  <a:rPr lang="en-US" sz="2400" b="0" i="1" baseline="-25000" dirty="0" smtClean="0">
                                    <a:latin typeface="Cambria Math" panose="02040503050406030204" pitchFamily="18" charset="0"/>
                                  </a:rPr>
                                  <m:t>0</m:t>
                                </m:r>
                              </m:e>
                              <m:e>
                                <m:r>
                                  <m:rPr>
                                    <m:nor/>
                                  </m:rPr>
                                  <a:rPr lang="el-GR" sz="2400" dirty="0"/>
                                  <m:t>Θ</m:t>
                                </m:r>
                                <m:r>
                                  <m:rPr>
                                    <m:nor/>
                                  </m:rPr>
                                  <a:rPr lang="en-US" sz="2400" baseline="30000" dirty="0"/>
                                  <m:t>(</m:t>
                                </m:r>
                                <m:r>
                                  <m:rPr>
                                    <m:nor/>
                                  </m:rPr>
                                  <a:rPr lang="en-US" sz="2400" baseline="30000" dirty="0"/>
                                  <m:t>1</m:t>
                                </m:r>
                                <m:r>
                                  <m:rPr>
                                    <m:nor/>
                                  </m:rPr>
                                  <a:rPr lang="en-US" sz="2400" baseline="30000" dirty="0"/>
                                  <m:t>)</m:t>
                                </m:r>
                                <m:r>
                                  <m:rPr>
                                    <m:nor/>
                                  </m:rPr>
                                  <a:rPr lang="en-US" sz="2400" b="0" i="0" baseline="-25000" dirty="0" smtClean="0"/>
                                  <m:t>31</m:t>
                                </m:r>
                              </m:e>
                              <m:e>
                                <m:r>
                                  <m:rPr>
                                    <m:nor/>
                                  </m:rPr>
                                  <a:rPr lang="el-GR" sz="2400" dirty="0"/>
                                  <m:t>Θ</m:t>
                                </m:r>
                                <m:r>
                                  <m:rPr>
                                    <m:nor/>
                                  </m:rPr>
                                  <a:rPr lang="en-US" sz="2400" baseline="30000" dirty="0"/>
                                  <m:t>(</m:t>
                                </m:r>
                                <m:r>
                                  <m:rPr>
                                    <m:nor/>
                                  </m:rPr>
                                  <a:rPr lang="en-US" sz="2400" baseline="30000" dirty="0"/>
                                  <m:t>1</m:t>
                                </m:r>
                                <m:r>
                                  <m:rPr>
                                    <m:nor/>
                                  </m:rPr>
                                  <a:rPr lang="en-US" sz="2400" baseline="30000" dirty="0"/>
                                  <m:t>)</m:t>
                                </m:r>
                                <m:r>
                                  <m:rPr>
                                    <m:nor/>
                                  </m:rPr>
                                  <a:rPr lang="en-US" sz="2400" b="0" i="0" baseline="-25000" dirty="0" smtClean="0"/>
                                  <m:t>32</m:t>
                                </m:r>
                              </m:e>
                              <m:e>
                                <m:r>
                                  <m:rPr>
                                    <m:nor/>
                                  </m:rPr>
                                  <a:rPr lang="el-GR" sz="2400" dirty="0"/>
                                  <m:t>Θ</m:t>
                                </m:r>
                                <m:r>
                                  <m:rPr>
                                    <m:nor/>
                                  </m:rPr>
                                  <a:rPr lang="en-US" sz="2400" baseline="30000" dirty="0"/>
                                  <m:t>(</m:t>
                                </m:r>
                                <m:r>
                                  <m:rPr>
                                    <m:nor/>
                                  </m:rPr>
                                  <a:rPr lang="en-US" sz="2400" baseline="30000" dirty="0"/>
                                  <m:t>1</m:t>
                                </m:r>
                                <m:r>
                                  <m:rPr>
                                    <m:nor/>
                                  </m:rPr>
                                  <a:rPr lang="en-US" sz="2400" baseline="30000" dirty="0"/>
                                  <m:t>)</m:t>
                                </m:r>
                                <m:r>
                                  <m:rPr>
                                    <m:nor/>
                                  </m:rPr>
                                  <a:rPr lang="en-US" sz="2400" b="0" i="0" baseline="-25000" dirty="0" smtClean="0"/>
                                  <m:t>3</m:t>
                                </m:r>
                                <m:r>
                                  <a:rPr lang="en-US" sz="2400" b="0" i="1" baseline="-25000" dirty="0" smtClean="0">
                                    <a:latin typeface="Cambria Math" panose="02040503050406030204" pitchFamily="18" charset="0"/>
                                  </a:rPr>
                                  <m:t>3</m:t>
                                </m:r>
                              </m:e>
                            </m:mr>
                            <m:mr>
                              <m:e>
                                <m:r>
                                  <m:rPr>
                                    <m:nor/>
                                  </m:rPr>
                                  <a:rPr lang="el-GR" sz="2400" dirty="0"/>
                                  <m:t>Θ</m:t>
                                </m:r>
                                <m:r>
                                  <m:rPr>
                                    <m:nor/>
                                  </m:rPr>
                                  <a:rPr lang="en-US" sz="2400" baseline="30000" dirty="0"/>
                                  <m:t>(</m:t>
                                </m:r>
                                <m:r>
                                  <m:rPr>
                                    <m:nor/>
                                  </m:rPr>
                                  <a:rPr lang="en-US" sz="2400" baseline="30000" dirty="0"/>
                                  <m:t>1</m:t>
                                </m:r>
                                <m:r>
                                  <m:rPr>
                                    <m:nor/>
                                  </m:rPr>
                                  <a:rPr lang="en-US" sz="2400" baseline="30000" dirty="0"/>
                                  <m:t>)</m:t>
                                </m:r>
                                <m:r>
                                  <m:rPr>
                                    <m:nor/>
                                  </m:rPr>
                                  <a:rPr lang="en-US" sz="2400" b="0" i="0" baseline="-25000" dirty="0" smtClean="0"/>
                                  <m:t>40</m:t>
                                </m:r>
                              </m:e>
                              <m:e>
                                <m:r>
                                  <m:rPr>
                                    <m:nor/>
                                  </m:rPr>
                                  <a:rPr lang="el-GR" sz="2400" dirty="0"/>
                                  <m:t>Θ</m:t>
                                </m:r>
                                <m:r>
                                  <m:rPr>
                                    <m:nor/>
                                  </m:rPr>
                                  <a:rPr lang="en-US" sz="2400" baseline="30000" dirty="0"/>
                                  <m:t>(</m:t>
                                </m:r>
                                <m:r>
                                  <m:rPr>
                                    <m:nor/>
                                  </m:rPr>
                                  <a:rPr lang="en-US" sz="2400" baseline="30000" dirty="0"/>
                                  <m:t>1</m:t>
                                </m:r>
                                <m:r>
                                  <m:rPr>
                                    <m:nor/>
                                  </m:rPr>
                                  <a:rPr lang="en-US" sz="2400" baseline="30000" dirty="0"/>
                                  <m:t>)</m:t>
                                </m:r>
                                <m:r>
                                  <m:rPr>
                                    <m:nor/>
                                  </m:rPr>
                                  <a:rPr lang="en-US" sz="2400" b="0" i="0" baseline="-25000" dirty="0" smtClean="0"/>
                                  <m:t>41</m:t>
                                </m:r>
                              </m:e>
                              <m:e>
                                <m:r>
                                  <m:rPr>
                                    <m:nor/>
                                  </m:rPr>
                                  <a:rPr lang="el-GR" sz="2400" dirty="0"/>
                                  <m:t>Θ</m:t>
                                </m:r>
                                <m:r>
                                  <m:rPr>
                                    <m:nor/>
                                  </m:rPr>
                                  <a:rPr lang="en-US" sz="2400" baseline="30000" dirty="0"/>
                                  <m:t>(</m:t>
                                </m:r>
                                <m:r>
                                  <m:rPr>
                                    <m:nor/>
                                  </m:rPr>
                                  <a:rPr lang="en-US" sz="2400" baseline="30000" dirty="0"/>
                                  <m:t>1</m:t>
                                </m:r>
                                <m:r>
                                  <m:rPr>
                                    <m:nor/>
                                  </m:rPr>
                                  <a:rPr lang="en-US" sz="2400" baseline="30000" dirty="0"/>
                                  <m:t>)</m:t>
                                </m:r>
                                <m:r>
                                  <m:rPr>
                                    <m:nor/>
                                  </m:rPr>
                                  <a:rPr lang="en-US" sz="2400" b="0" i="0" baseline="-25000" dirty="0" smtClean="0"/>
                                  <m:t>42</m:t>
                                </m:r>
                              </m:e>
                              <m:e>
                                <m:r>
                                  <m:rPr>
                                    <m:nor/>
                                  </m:rPr>
                                  <a:rPr lang="el-GR" sz="2400" dirty="0"/>
                                  <m:t>Θ</m:t>
                                </m:r>
                                <m:r>
                                  <m:rPr>
                                    <m:nor/>
                                  </m:rPr>
                                  <a:rPr lang="en-US" sz="2400" baseline="30000" dirty="0"/>
                                  <m:t>(</m:t>
                                </m:r>
                                <m:r>
                                  <m:rPr>
                                    <m:nor/>
                                  </m:rPr>
                                  <a:rPr lang="en-US" sz="2400" baseline="30000" dirty="0"/>
                                  <m:t>1</m:t>
                                </m:r>
                                <m:r>
                                  <m:rPr>
                                    <m:nor/>
                                  </m:rPr>
                                  <a:rPr lang="en-US" sz="2400" baseline="30000" dirty="0"/>
                                  <m:t>)</m:t>
                                </m:r>
                                <m:r>
                                  <a:rPr lang="en-US" sz="2400" b="0" i="1" baseline="-25000" dirty="0" smtClean="0">
                                    <a:latin typeface="Cambria Math" panose="02040503050406030204" pitchFamily="18" charset="0"/>
                                  </a:rPr>
                                  <m:t>43</m:t>
                                </m:r>
                              </m:e>
                            </m:mr>
                          </m:m>
                        </m:e>
                      </m:d>
                    </m:oMath>
                  </m:oMathPara>
                </a14:m>
                <a:endParaRPr lang="en-US" sz="2400" baseline="-100000" dirty="0"/>
              </a:p>
            </p:txBody>
          </p:sp>
        </mc:Choice>
        <mc:Fallback xmlns="">
          <p:sp>
            <p:nvSpPr>
              <p:cNvPr id="16" name="TextBox 15"/>
              <p:cNvSpPr txBox="1">
                <a:spLocks noRot="1" noChangeAspect="1" noMove="1" noResize="1" noEditPoints="1" noAdjustHandles="1" noChangeArrowheads="1" noChangeShapeType="1" noTextEdit="1"/>
              </p:cNvSpPr>
              <p:nvPr/>
            </p:nvSpPr>
            <p:spPr>
              <a:xfrm>
                <a:off x="4904142" y="1815663"/>
                <a:ext cx="3896900" cy="1471941"/>
              </a:xfrm>
              <a:prstGeom prst="rect">
                <a:avLst/>
              </a:prstGeom>
              <a:blipFill rotWithShape="0">
                <a:blip r:embed="rId4"/>
                <a:stretch>
                  <a:fillRect r="-2656"/>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18" name="TextBox 17"/>
              <p:cNvSpPr txBox="1"/>
              <p:nvPr/>
            </p:nvSpPr>
            <p:spPr>
              <a:xfrm>
                <a:off x="9045260" y="1782999"/>
                <a:ext cx="1823321" cy="1471941"/>
              </a:xfrm>
              <a:prstGeom prst="rect">
                <a:avLst/>
              </a:prstGeom>
              <a:noFill/>
            </p:spPr>
            <p:txBody>
              <a:bodyPr wrap="none" rtlCol="0">
                <a:spAutoFit/>
              </a:bodyPr>
              <a:lstStyle/>
              <a:p>
                <a:r>
                  <a:rPr lang="en-US" sz="2400" dirty="0"/>
                  <a:t>X  </a:t>
                </a:r>
                <a14:m>
                  <m:oMath xmlns:m="http://schemas.openxmlformats.org/officeDocument/2006/math">
                    <m:d>
                      <m:dPr>
                        <m:ctrlPr>
                          <a:rPr lang="en-US" sz="2400" i="1" smtClean="0">
                            <a:latin typeface="Cambria Math"/>
                          </a:rPr>
                        </m:ctrlPr>
                      </m:dPr>
                      <m:e>
                        <m:m>
                          <m:mPr>
                            <m:mcs>
                              <m:mc>
                                <m:mcPr>
                                  <m:count m:val="1"/>
                                  <m:mcJc m:val="center"/>
                                </m:mcPr>
                              </m:mc>
                            </m:mcs>
                            <m:ctrlPr>
                              <a:rPr lang="en-US" sz="2400" b="0" i="1" smtClean="0">
                                <a:latin typeface="Cambria Math"/>
                              </a:rPr>
                            </m:ctrlPr>
                          </m:mPr>
                          <m:mr>
                            <m:e>
                              <m:r>
                                <m:rPr>
                                  <m:brk m:alnAt="7"/>
                                </m:rPr>
                                <a:rPr lang="en-US" sz="2400" b="0" i="1" smtClean="0">
                                  <a:latin typeface="Cambria Math" panose="02040503050406030204" pitchFamily="18" charset="0"/>
                                </a:rPr>
                                <m:t>𝑧</m:t>
                              </m:r>
                              <m:r>
                                <m:rPr>
                                  <m:brk m:alnAt="7"/>
                                </m:rPr>
                                <a:rPr lang="en-US" sz="2400" b="0" i="1" smtClean="0">
                                  <a:latin typeface="Cambria Math" panose="02040503050406030204" pitchFamily="18" charset="0"/>
                                </a:rPr>
                                <m:t>0</m:t>
                              </m:r>
                              <m:r>
                                <m:rPr>
                                  <m:brk m:alnAt="7"/>
                                </m:rPr>
                                <a:rPr lang="en-US" sz="2400" b="0" i="1" smtClean="0">
                                  <a:latin typeface="Cambria Math" panose="02040503050406030204" pitchFamily="18" charset="0"/>
                                </a:rPr>
                                <m:t>=</m:t>
                              </m:r>
                              <m:r>
                                <a:rPr lang="en-US" sz="2400" b="0" i="1" smtClean="0">
                                  <a:latin typeface="Cambria Math" panose="02040503050406030204" pitchFamily="18" charset="0"/>
                                </a:rPr>
                                <m:t>1</m:t>
                              </m:r>
                            </m:e>
                          </m:mr>
                          <m:mr>
                            <m:e>
                              <m:r>
                                <a:rPr lang="en-US" sz="2400" b="0" i="1" smtClean="0">
                                  <a:latin typeface="Cambria Math"/>
                                </a:rPr>
                                <m:t>𝑧</m:t>
                              </m:r>
                              <m:r>
                                <a:rPr lang="en-US" sz="2400" b="0" i="1" smtClean="0">
                                  <a:latin typeface="Cambria Math" panose="02040503050406030204" pitchFamily="18" charset="0"/>
                                </a:rPr>
                                <m:t>1</m:t>
                              </m:r>
                            </m:e>
                          </m:mr>
                          <m:mr>
                            <m:e>
                              <m:r>
                                <a:rPr lang="en-US" sz="2400" b="0" i="1" smtClean="0">
                                  <a:latin typeface="Cambria Math"/>
                                </a:rPr>
                                <m:t>𝑧</m:t>
                              </m:r>
                              <m:r>
                                <a:rPr lang="en-US" sz="2400" b="0" i="1" smtClean="0">
                                  <a:latin typeface="Cambria Math" panose="02040503050406030204" pitchFamily="18" charset="0"/>
                                </a:rPr>
                                <m:t>2</m:t>
                              </m:r>
                            </m:e>
                          </m:mr>
                          <m:mr>
                            <m:e>
                              <m:r>
                                <a:rPr lang="en-US" sz="2400" b="0" i="1" smtClean="0">
                                  <a:latin typeface="Cambria Math" panose="02040503050406030204" pitchFamily="18" charset="0"/>
                                </a:rPr>
                                <m:t>𝑧</m:t>
                              </m:r>
                              <m:r>
                                <a:rPr lang="en-US" sz="2400" b="0" i="1" smtClean="0">
                                  <a:latin typeface="Cambria Math" panose="02040503050406030204" pitchFamily="18" charset="0"/>
                                </a:rPr>
                                <m:t>3</m:t>
                              </m:r>
                            </m:e>
                          </m:mr>
                        </m:m>
                      </m:e>
                    </m:d>
                  </m:oMath>
                </a14:m>
                <a:endParaRPr lang="en-US" sz="2800" dirty="0"/>
              </a:p>
            </p:txBody>
          </p:sp>
        </mc:Choice>
        <mc:Fallback xmlns="">
          <p:sp>
            <p:nvSpPr>
              <p:cNvPr id="18" name="TextBox 17"/>
              <p:cNvSpPr txBox="1">
                <a:spLocks noRot="1" noChangeAspect="1" noMove="1" noResize="1" noEditPoints="1" noAdjustHandles="1" noChangeArrowheads="1" noChangeShapeType="1" noTextEdit="1"/>
              </p:cNvSpPr>
              <p:nvPr/>
            </p:nvSpPr>
            <p:spPr>
              <a:xfrm>
                <a:off x="9045260" y="1782999"/>
                <a:ext cx="1823321" cy="1471941"/>
              </a:xfrm>
              <a:prstGeom prst="rect">
                <a:avLst/>
              </a:prstGeom>
              <a:blipFill rotWithShape="0">
                <a:blip r:embed="rId5"/>
                <a:stretch>
                  <a:fillRect l="-4013"/>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57" name="TextBox 56"/>
              <p:cNvSpPr txBox="1"/>
              <p:nvPr/>
            </p:nvSpPr>
            <p:spPr>
              <a:xfrm>
                <a:off x="6183096" y="3447270"/>
                <a:ext cx="5879949" cy="147194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 </m:t>
                      </m:r>
                      <m:d>
                        <m:dPr>
                          <m:ctrlPr>
                            <a:rPr lang="en-US" sz="2400" i="1" smtClean="0">
                              <a:latin typeface="Cambria Math"/>
                            </a:rPr>
                          </m:ctrlPr>
                        </m:dPr>
                        <m:e>
                          <m:m>
                            <m:mPr>
                              <m:mcs>
                                <m:mc>
                                  <m:mcPr>
                                    <m:count m:val="1"/>
                                    <m:mcJc m:val="center"/>
                                  </m:mcPr>
                                </m:mc>
                              </m:mcs>
                              <m:ctrlPr>
                                <a:rPr lang="en-US" sz="2400" i="1" smtClean="0">
                                  <a:latin typeface="Cambria Math"/>
                                </a:rPr>
                              </m:ctrlPr>
                            </m:mPr>
                            <m:mr>
                              <m:e>
                                <m:r>
                                  <m:rPr>
                                    <m:nor/>
                                  </m:rPr>
                                  <a:rPr lang="el-GR" sz="2400" dirty="0"/>
                                  <m:t>Θ</m:t>
                                </m:r>
                                <m:r>
                                  <m:rPr>
                                    <m:nor/>
                                  </m:rPr>
                                  <a:rPr lang="en-US" sz="2400" baseline="30000" dirty="0"/>
                                  <m:t>(</m:t>
                                </m:r>
                                <m:r>
                                  <m:rPr>
                                    <m:nor/>
                                  </m:rPr>
                                  <a:rPr lang="en-US" sz="2400" baseline="30000" dirty="0"/>
                                  <m:t>1</m:t>
                                </m:r>
                                <m:r>
                                  <m:rPr>
                                    <m:nor/>
                                  </m:rPr>
                                  <a:rPr lang="en-US" sz="2400" baseline="30000" dirty="0"/>
                                  <m:t>)</m:t>
                                </m:r>
                                <m:r>
                                  <m:rPr>
                                    <m:nor/>
                                  </m:rPr>
                                  <a:rPr lang="en-US" sz="2400" baseline="-25000" dirty="0"/>
                                  <m:t>1</m:t>
                                </m:r>
                                <m:r>
                                  <m:rPr>
                                    <m:nor/>
                                  </m:rPr>
                                  <a:rPr lang="en-US" sz="2400" b="0" i="0" baseline="-25000" dirty="0" smtClean="0"/>
                                  <m:t>0</m:t>
                                </m:r>
                                <m:r>
                                  <m:rPr>
                                    <m:nor/>
                                  </m:rPr>
                                  <a:rPr lang="en-US" sz="2400" dirty="0"/>
                                  <m:t>∗</m:t>
                                </m:r>
                                <m:r>
                                  <m:rPr>
                                    <m:nor/>
                                  </m:rPr>
                                  <a:rPr lang="en-US" sz="2400" dirty="0"/>
                                  <m:t>z</m:t>
                                </m:r>
                                <m:r>
                                  <m:rPr>
                                    <m:nor/>
                                  </m:rPr>
                                  <a:rPr lang="en-US" sz="2400" b="0" i="0" dirty="0" smtClean="0"/>
                                  <m:t>0</m:t>
                                </m:r>
                                <m:r>
                                  <m:rPr>
                                    <m:nor/>
                                  </m:rPr>
                                  <a:rPr lang="en-US" sz="2400" dirty="0"/>
                                  <m:t>+</m:t>
                                </m:r>
                                <m:r>
                                  <m:rPr>
                                    <m:nor/>
                                  </m:rPr>
                                  <a:rPr lang="el-GR" sz="2400" dirty="0"/>
                                  <m:t> </m:t>
                                </m:r>
                                <m:r>
                                  <m:rPr>
                                    <m:nor/>
                                  </m:rPr>
                                  <a:rPr lang="el-GR" sz="2400" dirty="0"/>
                                  <m:t>Θ</m:t>
                                </m:r>
                                <m:r>
                                  <m:rPr>
                                    <m:nor/>
                                  </m:rPr>
                                  <a:rPr lang="en-US" sz="2400" baseline="30000" dirty="0"/>
                                  <m:t>(</m:t>
                                </m:r>
                                <m:r>
                                  <m:rPr>
                                    <m:nor/>
                                  </m:rPr>
                                  <a:rPr lang="en-US" sz="2400" baseline="30000" dirty="0"/>
                                  <m:t>1</m:t>
                                </m:r>
                                <m:r>
                                  <m:rPr>
                                    <m:nor/>
                                  </m:rPr>
                                  <a:rPr lang="en-US" sz="2400" baseline="30000" dirty="0"/>
                                  <m:t>)</m:t>
                                </m:r>
                                <m:r>
                                  <m:rPr>
                                    <m:nor/>
                                  </m:rPr>
                                  <a:rPr lang="en-US" sz="2400" baseline="-25000" dirty="0"/>
                                  <m:t>1</m:t>
                                </m:r>
                                <m:r>
                                  <m:rPr>
                                    <m:nor/>
                                  </m:rPr>
                                  <a:rPr lang="en-US" sz="2400" b="0" i="0" baseline="-25000" dirty="0" smtClean="0"/>
                                  <m:t>1</m:t>
                                </m:r>
                                <m:r>
                                  <m:rPr>
                                    <m:nor/>
                                  </m:rPr>
                                  <a:rPr lang="en-US" sz="2400" dirty="0"/>
                                  <m:t>∗</m:t>
                                </m:r>
                                <m:r>
                                  <m:rPr>
                                    <m:nor/>
                                  </m:rPr>
                                  <a:rPr lang="en-US" sz="2400" dirty="0"/>
                                  <m:t>z</m:t>
                                </m:r>
                                <m:r>
                                  <m:rPr>
                                    <m:nor/>
                                  </m:rPr>
                                  <a:rPr lang="en-US" sz="2400" b="0" i="0" dirty="0" smtClean="0"/>
                                  <m:t>1</m:t>
                                </m:r>
                                <m:r>
                                  <m:rPr>
                                    <m:nor/>
                                  </m:rPr>
                                  <a:rPr lang="en-US" sz="2400" dirty="0"/>
                                  <m:t>+</m:t>
                                </m:r>
                                <m:r>
                                  <m:rPr>
                                    <m:nor/>
                                  </m:rPr>
                                  <a:rPr lang="el-GR" sz="2400" dirty="0"/>
                                  <m:t> </m:t>
                                </m:r>
                                <m:r>
                                  <m:rPr>
                                    <m:nor/>
                                  </m:rPr>
                                  <a:rPr lang="el-GR" sz="2400" dirty="0"/>
                                  <m:t>Θ</m:t>
                                </m:r>
                                <m:r>
                                  <m:rPr>
                                    <m:nor/>
                                  </m:rPr>
                                  <a:rPr lang="en-US" sz="2400" baseline="30000" dirty="0"/>
                                  <m:t>(</m:t>
                                </m:r>
                                <m:r>
                                  <m:rPr>
                                    <m:nor/>
                                  </m:rPr>
                                  <a:rPr lang="en-US" sz="2400" baseline="30000" dirty="0"/>
                                  <m:t>1</m:t>
                                </m:r>
                                <m:r>
                                  <m:rPr>
                                    <m:nor/>
                                  </m:rPr>
                                  <a:rPr lang="en-US" sz="2400" baseline="30000" dirty="0"/>
                                  <m:t>)</m:t>
                                </m:r>
                                <m:r>
                                  <m:rPr>
                                    <m:nor/>
                                  </m:rPr>
                                  <a:rPr lang="en-US" sz="2400" baseline="-25000" dirty="0"/>
                                  <m:t>1</m:t>
                                </m:r>
                                <m:r>
                                  <m:rPr>
                                    <m:nor/>
                                  </m:rPr>
                                  <a:rPr lang="en-US" sz="2400" b="0" i="0" baseline="-25000" dirty="0" smtClean="0"/>
                                  <m:t>2</m:t>
                                </m:r>
                                <m:r>
                                  <m:rPr>
                                    <m:nor/>
                                  </m:rPr>
                                  <a:rPr lang="en-US" sz="2400" dirty="0"/>
                                  <m:t>∗</m:t>
                                </m:r>
                                <m:r>
                                  <m:rPr>
                                    <m:nor/>
                                  </m:rPr>
                                  <a:rPr lang="en-US" sz="2400" dirty="0"/>
                                  <m:t>z</m:t>
                                </m:r>
                                <m:r>
                                  <m:rPr>
                                    <m:nor/>
                                  </m:rPr>
                                  <a:rPr lang="en-US" sz="2400" b="0" i="0" dirty="0" smtClean="0"/>
                                  <m:t>2</m:t>
                                </m:r>
                                <m:r>
                                  <m:rPr>
                                    <m:nor/>
                                  </m:rPr>
                                  <a:rPr lang="en-US" sz="2400" i="0" dirty="0" smtClean="0"/>
                                  <m:t>+</m:t>
                                </m:r>
                                <m:r>
                                  <m:rPr>
                                    <m:nor/>
                                  </m:rPr>
                                  <a:rPr lang="el-GR" sz="2400" dirty="0"/>
                                  <m:t>Θ</m:t>
                                </m:r>
                                <m:r>
                                  <m:rPr>
                                    <m:nor/>
                                  </m:rPr>
                                  <a:rPr lang="en-US" sz="2400" baseline="30000" dirty="0"/>
                                  <m:t>(</m:t>
                                </m:r>
                                <m:r>
                                  <m:rPr>
                                    <m:nor/>
                                  </m:rPr>
                                  <a:rPr lang="en-US" sz="2400" baseline="30000" dirty="0"/>
                                  <m:t>1</m:t>
                                </m:r>
                                <m:r>
                                  <m:rPr>
                                    <m:nor/>
                                  </m:rPr>
                                  <a:rPr lang="en-US" sz="2400" baseline="30000" dirty="0"/>
                                  <m:t>)</m:t>
                                </m:r>
                                <m:r>
                                  <m:rPr>
                                    <m:nor/>
                                  </m:rPr>
                                  <a:rPr lang="en-US" sz="2400" baseline="-25000" dirty="0"/>
                                  <m:t>1</m:t>
                                </m:r>
                                <m:r>
                                  <m:rPr>
                                    <m:nor/>
                                  </m:rPr>
                                  <a:rPr lang="en-US" sz="2400" b="0" i="0" baseline="-25000" dirty="0" smtClean="0"/>
                                  <m:t>3</m:t>
                                </m:r>
                                <m:r>
                                  <m:rPr>
                                    <m:nor/>
                                  </m:rPr>
                                  <a:rPr lang="en-US" sz="2400" dirty="0"/>
                                  <m:t>∗</m:t>
                                </m:r>
                                <m:r>
                                  <m:rPr>
                                    <m:nor/>
                                  </m:rPr>
                                  <a:rPr lang="en-US" sz="2400" dirty="0"/>
                                  <m:t>z</m:t>
                                </m:r>
                                <m:r>
                                  <m:rPr>
                                    <m:nor/>
                                  </m:rPr>
                                  <a:rPr lang="en-US" sz="2400" b="0" i="0" dirty="0" smtClean="0"/>
                                  <m:t>3</m:t>
                                </m:r>
                              </m:e>
                            </m:mr>
                            <m:mr>
                              <m:e/>
                            </m:mr>
                            <m:mr>
                              <m:e/>
                            </m:mr>
                            <m:mr>
                              <m:e/>
                            </m:mr>
                          </m:m>
                        </m:e>
                      </m:d>
                    </m:oMath>
                  </m:oMathPara>
                </a14:m>
                <a:endParaRPr lang="en-US" sz="2400" dirty="0"/>
              </a:p>
            </p:txBody>
          </p:sp>
        </mc:Choice>
        <mc:Fallback xmlns="">
          <p:sp>
            <p:nvSpPr>
              <p:cNvPr id="57" name="TextBox 56"/>
              <p:cNvSpPr txBox="1">
                <a:spLocks noRot="1" noChangeAspect="1" noMove="1" noResize="1" noEditPoints="1" noAdjustHandles="1" noChangeArrowheads="1" noChangeShapeType="1" noTextEdit="1"/>
              </p:cNvSpPr>
              <p:nvPr/>
            </p:nvSpPr>
            <p:spPr>
              <a:xfrm>
                <a:off x="6183096" y="3447270"/>
                <a:ext cx="5879949" cy="1471941"/>
              </a:xfrm>
              <a:prstGeom prst="rect">
                <a:avLst/>
              </a:prstGeom>
              <a:blipFill rotWithShape="0">
                <a:blip r:embed="rId6"/>
                <a:stretch>
                  <a:fillRect/>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58" name="TextBox 57"/>
              <p:cNvSpPr txBox="1"/>
              <p:nvPr/>
            </p:nvSpPr>
            <p:spPr>
              <a:xfrm>
                <a:off x="4882274" y="5119596"/>
                <a:ext cx="7180772" cy="1407373"/>
              </a:xfrm>
              <a:prstGeom prst="rect">
                <a:avLst/>
              </a:prstGeom>
              <a:noFill/>
            </p:spPr>
            <p:txBody>
              <a:bodyPr wrap="square" rtlCol="0">
                <a:spAutoFit/>
              </a:bodyPr>
              <a:lstStyle/>
              <a:p>
                <a:pPr algn="l" rtl="0"/>
                <a14:m>
                  <m:oMath xmlns:m="http://schemas.openxmlformats.org/officeDocument/2006/math">
                    <m:r>
                      <m:rPr>
                        <m:sty m:val="p"/>
                      </m:rPr>
                      <a:rPr lang="en-US" b="0" i="0" smtClean="0">
                        <a:latin typeface="Cambria Math" panose="02040503050406030204" pitchFamily="18" charset="0"/>
                      </a:rPr>
                      <m:t>g</m:t>
                    </m:r>
                    <m:d>
                      <m:dPr>
                        <m:ctrlPr>
                          <a:rPr lang="en-US" i="1" smtClean="0">
                            <a:latin typeface="Cambria Math"/>
                          </a:rPr>
                        </m:ctrlPr>
                      </m:dPr>
                      <m:e>
                        <m:r>
                          <a:rPr lang="en-US" b="0" i="1">
                            <a:latin typeface="Cambria Math"/>
                          </a:rPr>
                          <m:t> </m:t>
                        </m:r>
                        <m:d>
                          <m:dPr>
                            <m:ctrlPr>
                              <a:rPr lang="en-US" i="1">
                                <a:latin typeface="Cambria Math"/>
                              </a:rPr>
                            </m:ctrlPr>
                          </m:dPr>
                          <m:e>
                            <m:m>
                              <m:mPr>
                                <m:mcs>
                                  <m:mc>
                                    <m:mcPr>
                                      <m:count m:val="1"/>
                                      <m:mcJc m:val="center"/>
                                    </m:mcPr>
                                  </m:mc>
                                </m:mcs>
                                <m:ctrlPr>
                                  <a:rPr lang="en-US" i="1">
                                    <a:latin typeface="Cambria Math"/>
                                  </a:rPr>
                                </m:ctrlPr>
                              </m:mPr>
                              <m:mr>
                                <m:e>
                                  <m:r>
                                    <m:rPr>
                                      <m:nor/>
                                    </m:rPr>
                                    <a:rPr lang="el-GR" dirty="0"/>
                                    <m:t>Θ</m:t>
                                  </m:r>
                                  <m:r>
                                    <m:rPr>
                                      <m:nor/>
                                    </m:rPr>
                                    <a:rPr lang="en-US" baseline="30000" dirty="0"/>
                                    <m:t>(</m:t>
                                  </m:r>
                                  <m:r>
                                    <m:rPr>
                                      <m:nor/>
                                    </m:rPr>
                                    <a:rPr lang="en-US" baseline="30000" dirty="0"/>
                                    <m:t>1</m:t>
                                  </m:r>
                                  <m:r>
                                    <m:rPr>
                                      <m:nor/>
                                    </m:rPr>
                                    <a:rPr lang="en-US" baseline="30000" dirty="0"/>
                                    <m:t>)</m:t>
                                  </m:r>
                                  <m:r>
                                    <m:rPr>
                                      <m:nor/>
                                    </m:rPr>
                                    <a:rPr lang="en-US" baseline="-25000" dirty="0"/>
                                    <m:t>10</m:t>
                                  </m:r>
                                  <m:r>
                                    <m:rPr>
                                      <m:nor/>
                                    </m:rPr>
                                    <a:rPr lang="en-US" dirty="0"/>
                                    <m:t>∗</m:t>
                                  </m:r>
                                  <m:r>
                                    <m:rPr>
                                      <m:nor/>
                                    </m:rPr>
                                    <a:rPr lang="en-US" dirty="0"/>
                                    <m:t>z</m:t>
                                  </m:r>
                                  <m:r>
                                    <m:rPr>
                                      <m:nor/>
                                    </m:rPr>
                                    <a:rPr lang="en-US" dirty="0"/>
                                    <m:t>0</m:t>
                                  </m:r>
                                  <m:r>
                                    <m:rPr>
                                      <m:nor/>
                                    </m:rPr>
                                    <a:rPr lang="en-US" dirty="0"/>
                                    <m:t>+</m:t>
                                  </m:r>
                                  <m:r>
                                    <m:rPr>
                                      <m:nor/>
                                    </m:rPr>
                                    <a:rPr lang="el-GR" dirty="0"/>
                                    <m:t> </m:t>
                                  </m:r>
                                  <m:r>
                                    <m:rPr>
                                      <m:nor/>
                                    </m:rPr>
                                    <a:rPr lang="el-GR" dirty="0"/>
                                    <m:t>Θ</m:t>
                                  </m:r>
                                  <m:r>
                                    <m:rPr>
                                      <m:nor/>
                                    </m:rPr>
                                    <a:rPr lang="en-US" baseline="30000" dirty="0"/>
                                    <m:t>(</m:t>
                                  </m:r>
                                  <m:r>
                                    <m:rPr>
                                      <m:nor/>
                                    </m:rPr>
                                    <a:rPr lang="en-US" baseline="30000" dirty="0"/>
                                    <m:t>1</m:t>
                                  </m:r>
                                  <m:r>
                                    <m:rPr>
                                      <m:nor/>
                                    </m:rPr>
                                    <a:rPr lang="en-US" baseline="30000" dirty="0"/>
                                    <m:t>)</m:t>
                                  </m:r>
                                  <m:r>
                                    <m:rPr>
                                      <m:nor/>
                                    </m:rPr>
                                    <a:rPr lang="en-US" baseline="-25000" dirty="0"/>
                                    <m:t>11</m:t>
                                  </m:r>
                                  <m:r>
                                    <m:rPr>
                                      <m:nor/>
                                    </m:rPr>
                                    <a:rPr lang="en-US" dirty="0"/>
                                    <m:t>∗</m:t>
                                  </m:r>
                                  <m:r>
                                    <m:rPr>
                                      <m:nor/>
                                    </m:rPr>
                                    <a:rPr lang="en-US" dirty="0"/>
                                    <m:t>z</m:t>
                                  </m:r>
                                  <m:r>
                                    <m:rPr>
                                      <m:nor/>
                                    </m:rPr>
                                    <a:rPr lang="en-US" dirty="0"/>
                                    <m:t>1</m:t>
                                  </m:r>
                                  <m:r>
                                    <m:rPr>
                                      <m:nor/>
                                    </m:rPr>
                                    <a:rPr lang="en-US" dirty="0"/>
                                    <m:t>+</m:t>
                                  </m:r>
                                  <m:r>
                                    <m:rPr>
                                      <m:nor/>
                                    </m:rPr>
                                    <a:rPr lang="el-GR" dirty="0"/>
                                    <m:t> </m:t>
                                  </m:r>
                                  <m:r>
                                    <m:rPr>
                                      <m:nor/>
                                    </m:rPr>
                                    <a:rPr lang="el-GR" dirty="0"/>
                                    <m:t>Θ</m:t>
                                  </m:r>
                                  <m:r>
                                    <m:rPr>
                                      <m:nor/>
                                    </m:rPr>
                                    <a:rPr lang="en-US" baseline="30000" dirty="0"/>
                                    <m:t>(</m:t>
                                  </m:r>
                                  <m:r>
                                    <m:rPr>
                                      <m:nor/>
                                    </m:rPr>
                                    <a:rPr lang="en-US" baseline="30000" dirty="0"/>
                                    <m:t>1</m:t>
                                  </m:r>
                                  <m:r>
                                    <m:rPr>
                                      <m:nor/>
                                    </m:rPr>
                                    <a:rPr lang="en-US" baseline="30000" dirty="0"/>
                                    <m:t>)</m:t>
                                  </m:r>
                                  <m:r>
                                    <m:rPr>
                                      <m:nor/>
                                    </m:rPr>
                                    <a:rPr lang="en-US" baseline="-25000" dirty="0"/>
                                    <m:t>12</m:t>
                                  </m:r>
                                  <m:r>
                                    <m:rPr>
                                      <m:nor/>
                                    </m:rPr>
                                    <a:rPr lang="en-US" dirty="0"/>
                                    <m:t>∗</m:t>
                                  </m:r>
                                  <m:r>
                                    <m:rPr>
                                      <m:nor/>
                                    </m:rPr>
                                    <a:rPr lang="en-US" dirty="0"/>
                                    <m:t>z</m:t>
                                  </m:r>
                                  <m:r>
                                    <m:rPr>
                                      <m:nor/>
                                    </m:rPr>
                                    <a:rPr lang="en-US" b="0" i="0" dirty="0" smtClean="0"/>
                                    <m:t>2</m:t>
                                  </m:r>
                                  <m:r>
                                    <m:rPr>
                                      <m:nor/>
                                    </m:rPr>
                                    <a:rPr lang="en-US" dirty="0"/>
                                    <m:t>+</m:t>
                                  </m:r>
                                  <m:r>
                                    <m:rPr>
                                      <m:nor/>
                                    </m:rPr>
                                    <a:rPr lang="el-GR" dirty="0"/>
                                    <m:t>Θ</m:t>
                                  </m:r>
                                  <m:r>
                                    <m:rPr>
                                      <m:nor/>
                                    </m:rPr>
                                    <a:rPr lang="en-US" baseline="30000" dirty="0"/>
                                    <m:t>(</m:t>
                                  </m:r>
                                  <m:r>
                                    <m:rPr>
                                      <m:nor/>
                                    </m:rPr>
                                    <a:rPr lang="en-US" baseline="30000" dirty="0"/>
                                    <m:t>1</m:t>
                                  </m:r>
                                  <m:r>
                                    <m:rPr>
                                      <m:nor/>
                                    </m:rPr>
                                    <a:rPr lang="en-US" baseline="30000" dirty="0"/>
                                    <m:t>)</m:t>
                                  </m:r>
                                  <m:r>
                                    <m:rPr>
                                      <m:nor/>
                                    </m:rPr>
                                    <a:rPr lang="en-US" baseline="-25000" dirty="0"/>
                                    <m:t>13</m:t>
                                  </m:r>
                                  <m:r>
                                    <m:rPr>
                                      <m:nor/>
                                    </m:rPr>
                                    <a:rPr lang="en-US" dirty="0"/>
                                    <m:t>∗</m:t>
                                  </m:r>
                                  <m:r>
                                    <m:rPr>
                                      <m:nor/>
                                    </m:rPr>
                                    <a:rPr lang="en-US" dirty="0"/>
                                    <m:t>z</m:t>
                                  </m:r>
                                  <m:r>
                                    <m:rPr>
                                      <m:nor/>
                                    </m:rPr>
                                    <a:rPr lang="en-US" dirty="0"/>
                                    <m:t>3</m:t>
                                  </m:r>
                                </m:e>
                              </m:mr>
                              <m:mr>
                                <m:e/>
                              </m:mr>
                              <m:mr>
                                <m:e/>
                              </m:mr>
                              <m:mr>
                                <m:e/>
                              </m:mr>
                            </m:m>
                          </m:e>
                        </m:d>
                        <m:r>
                          <m:rPr>
                            <m:nor/>
                          </m:rPr>
                          <a:rPr lang="en-US" dirty="0"/>
                          <m:t> </m:t>
                        </m:r>
                      </m:e>
                    </m:d>
                    <m:r>
                      <a:rPr lang="en-US" b="0" i="0" smtClean="0">
                        <a:latin typeface="Cambria Math" panose="02040503050406030204" pitchFamily="18" charset="0"/>
                      </a:rPr>
                      <m:t>⇒</m:t>
                    </m:r>
                  </m:oMath>
                </a14:m>
                <a:r>
                  <a:rPr lang="en-US" dirty="0"/>
                  <a:t> </a:t>
                </a:r>
                <a14:m>
                  <m:oMath xmlns:m="http://schemas.openxmlformats.org/officeDocument/2006/math">
                    <m:r>
                      <m:rPr>
                        <m:nor/>
                      </m:rPr>
                      <a:rPr lang="en-US" dirty="0"/>
                      <m:t>a</m:t>
                    </m:r>
                    <m:r>
                      <m:rPr>
                        <m:nor/>
                      </m:rPr>
                      <a:rPr lang="en-US" baseline="30000" dirty="0"/>
                      <m:t>(</m:t>
                    </m:r>
                    <m:r>
                      <m:rPr>
                        <m:nor/>
                      </m:rPr>
                      <a:rPr lang="en-US" baseline="30000" dirty="0"/>
                      <m:t>2</m:t>
                    </m:r>
                    <m:r>
                      <m:rPr>
                        <m:nor/>
                      </m:rPr>
                      <a:rPr lang="en-US" baseline="30000" dirty="0"/>
                      <m:t>)</m:t>
                    </m:r>
                    <m:r>
                      <a:rPr lang="en-US" b="0">
                        <a:latin typeface="Cambria Math"/>
                      </a:rPr>
                      <m:t>=</m:t>
                    </m:r>
                    <m:d>
                      <m:dPr>
                        <m:ctrlPr>
                          <a:rPr lang="en-US" i="1">
                            <a:latin typeface="Cambria Math"/>
                          </a:rPr>
                        </m:ctrlPr>
                      </m:dPr>
                      <m:e>
                        <m:m>
                          <m:mPr>
                            <m:mcs>
                              <m:mc>
                                <m:mcPr>
                                  <m:count m:val="1"/>
                                  <m:mcJc m:val="center"/>
                                </m:mcPr>
                              </m:mc>
                            </m:mcs>
                            <m:ctrlPr>
                              <a:rPr lang="en-US" i="1" smtClean="0">
                                <a:solidFill>
                                  <a:schemeClr val="tx1"/>
                                </a:solidFill>
                                <a:latin typeface="Cambria Math"/>
                              </a:rPr>
                            </m:ctrlPr>
                          </m:mPr>
                          <m:mr>
                            <m:e>
                              <m:r>
                                <m:rPr>
                                  <m:nor/>
                                </m:rPr>
                                <a:rPr lang="en-US" i="0" dirty="0" smtClean="0">
                                  <a:solidFill>
                                    <a:schemeClr val="tx1"/>
                                  </a:solidFill>
                                </a:rPr>
                                <m:t>a</m:t>
                              </m:r>
                              <m:r>
                                <m:rPr>
                                  <m:nor/>
                                </m:rPr>
                                <a:rPr lang="en-US" i="0" baseline="30000" dirty="0" smtClean="0">
                                  <a:solidFill>
                                    <a:schemeClr val="tx1"/>
                                  </a:solidFill>
                                </a:rPr>
                                <m:t>(</m:t>
                              </m:r>
                              <m:r>
                                <m:rPr>
                                  <m:nor/>
                                </m:rPr>
                                <a:rPr lang="en-US" i="0" baseline="30000" dirty="0" smtClean="0">
                                  <a:solidFill>
                                    <a:schemeClr val="tx1"/>
                                  </a:solidFill>
                                </a:rPr>
                                <m:t>2</m:t>
                              </m:r>
                              <m:r>
                                <m:rPr>
                                  <m:nor/>
                                </m:rPr>
                                <a:rPr lang="en-US" i="0" baseline="30000" dirty="0" smtClean="0">
                                  <a:solidFill>
                                    <a:schemeClr val="tx1"/>
                                  </a:solidFill>
                                </a:rPr>
                                <m:t>)</m:t>
                              </m:r>
                              <m:r>
                                <m:rPr>
                                  <m:nor/>
                                </m:rPr>
                                <a:rPr lang="en-US" b="0" i="0" baseline="-25000" dirty="0" smtClean="0">
                                  <a:solidFill>
                                    <a:schemeClr val="tx1"/>
                                  </a:solidFill>
                                </a:rPr>
                                <m:t>0</m:t>
                              </m:r>
                              <m:r>
                                <m:rPr>
                                  <m:nor/>
                                </m:rPr>
                                <a:rPr lang="en-US" i="0" dirty="0" smtClean="0">
                                  <a:solidFill>
                                    <a:schemeClr val="tx1"/>
                                  </a:solidFill>
                                </a:rPr>
                                <m:t>=</m:t>
                              </m:r>
                              <m:r>
                                <m:rPr>
                                  <m:nor/>
                                </m:rPr>
                                <a:rPr lang="en-US" i="0" dirty="0" smtClean="0">
                                  <a:solidFill>
                                    <a:schemeClr val="tx1"/>
                                  </a:solidFill>
                                </a:rPr>
                                <m:t>1 </m:t>
                              </m:r>
                            </m:e>
                          </m:mr>
                          <m:mr>
                            <m:e>
                              <m:r>
                                <m:rPr>
                                  <m:nor/>
                                </m:rPr>
                                <a:rPr lang="en-US" dirty="0"/>
                                <m:t>a</m:t>
                              </m:r>
                              <m:r>
                                <m:rPr>
                                  <m:nor/>
                                </m:rPr>
                                <a:rPr lang="en-US" baseline="30000" dirty="0"/>
                                <m:t>(</m:t>
                              </m:r>
                              <m:r>
                                <m:rPr>
                                  <m:nor/>
                                </m:rPr>
                                <a:rPr lang="en-US" baseline="30000" dirty="0"/>
                                <m:t>2</m:t>
                              </m:r>
                              <m:r>
                                <m:rPr>
                                  <m:nor/>
                                </m:rPr>
                                <a:rPr lang="en-US" baseline="30000" dirty="0"/>
                                <m:t>)</m:t>
                              </m:r>
                              <m:r>
                                <m:rPr>
                                  <m:nor/>
                                </m:rPr>
                                <a:rPr lang="en-US" b="0" i="0" baseline="-25000" dirty="0" smtClean="0"/>
                                <m:t>1</m:t>
                              </m:r>
                            </m:e>
                          </m:mr>
                          <m:mr>
                            <m:e>
                              <m:r>
                                <m:rPr>
                                  <m:nor/>
                                </m:rPr>
                                <a:rPr lang="en-US" dirty="0"/>
                                <m:t>a</m:t>
                              </m:r>
                              <m:r>
                                <m:rPr>
                                  <m:nor/>
                                </m:rPr>
                                <a:rPr lang="en-US" baseline="30000" dirty="0"/>
                                <m:t>(</m:t>
                              </m:r>
                              <m:r>
                                <m:rPr>
                                  <m:nor/>
                                </m:rPr>
                                <a:rPr lang="en-US" baseline="30000" dirty="0"/>
                                <m:t>2</m:t>
                              </m:r>
                              <m:r>
                                <m:rPr>
                                  <m:nor/>
                                </m:rPr>
                                <a:rPr lang="en-US" baseline="30000" dirty="0"/>
                                <m:t>)</m:t>
                              </m:r>
                              <m:r>
                                <m:rPr>
                                  <m:nor/>
                                </m:rPr>
                                <a:rPr lang="en-US" i="0" baseline="-25000" dirty="0" smtClean="0"/>
                                <m:t>2</m:t>
                              </m:r>
                            </m:e>
                          </m:mr>
                          <m:mr>
                            <m:e>
                              <m:r>
                                <m:rPr>
                                  <m:nor/>
                                </m:rPr>
                                <a:rPr lang="en-US" dirty="0"/>
                                <m:t>a</m:t>
                              </m:r>
                              <m:r>
                                <m:rPr>
                                  <m:nor/>
                                </m:rPr>
                                <a:rPr lang="en-US" baseline="30000" dirty="0"/>
                                <m:t>(</m:t>
                              </m:r>
                              <m:r>
                                <m:rPr>
                                  <m:nor/>
                                </m:rPr>
                                <a:rPr lang="en-US" baseline="30000" dirty="0"/>
                                <m:t>2</m:t>
                              </m:r>
                              <m:r>
                                <m:rPr>
                                  <m:nor/>
                                </m:rPr>
                                <a:rPr lang="en-US" baseline="30000" dirty="0"/>
                                <m:t>)</m:t>
                              </m:r>
                              <m:r>
                                <m:rPr>
                                  <m:nor/>
                                </m:rPr>
                                <a:rPr lang="en-US" i="0" baseline="-25000" dirty="0" smtClean="0"/>
                                <m:t>3</m:t>
                              </m:r>
                            </m:e>
                          </m:mr>
                          <m:mr>
                            <m:e>
                              <m:r>
                                <m:rPr>
                                  <m:nor/>
                                </m:rPr>
                                <a:rPr lang="en-US" dirty="0"/>
                                <m:t>a</m:t>
                              </m:r>
                              <m:r>
                                <m:rPr>
                                  <m:nor/>
                                </m:rPr>
                                <a:rPr lang="en-US" baseline="30000" dirty="0"/>
                                <m:t>(</m:t>
                              </m:r>
                              <m:r>
                                <m:rPr>
                                  <m:nor/>
                                </m:rPr>
                                <a:rPr lang="en-US" baseline="30000" dirty="0"/>
                                <m:t>2</m:t>
                              </m:r>
                              <m:r>
                                <m:rPr>
                                  <m:nor/>
                                </m:rPr>
                                <a:rPr lang="en-US" baseline="30000" dirty="0"/>
                                <m:t>)</m:t>
                              </m:r>
                              <m:r>
                                <m:rPr>
                                  <m:nor/>
                                </m:rPr>
                                <a:rPr lang="en-US" i="0" baseline="-25000" dirty="0" smtClean="0"/>
                                <m:t>4</m:t>
                              </m:r>
                            </m:e>
                          </m:mr>
                        </m:m>
                      </m:e>
                    </m:d>
                    <m:r>
                      <m:rPr>
                        <m:nor/>
                      </m:rPr>
                      <a:rPr lang="en-US" dirty="0"/>
                      <m:t> </m:t>
                    </m:r>
                  </m:oMath>
                </a14:m>
                <a:endParaRPr lang="en-US" dirty="0">
                  <a:cs typeface="Calibri" pitchFamily="34" charset="0"/>
                </a:endParaRPr>
              </a:p>
            </p:txBody>
          </p:sp>
        </mc:Choice>
        <mc:Fallback xmlns="">
          <p:sp>
            <p:nvSpPr>
              <p:cNvPr id="58" name="TextBox 57"/>
              <p:cNvSpPr txBox="1">
                <a:spLocks noRot="1" noChangeAspect="1" noMove="1" noResize="1" noEditPoints="1" noAdjustHandles="1" noChangeArrowheads="1" noChangeShapeType="1" noTextEdit="1"/>
              </p:cNvSpPr>
              <p:nvPr/>
            </p:nvSpPr>
            <p:spPr>
              <a:xfrm>
                <a:off x="4882274" y="5119596"/>
                <a:ext cx="7180772" cy="1407373"/>
              </a:xfrm>
              <a:prstGeom prst="rect">
                <a:avLst/>
              </a:prstGeom>
              <a:blipFill rotWithShape="0">
                <a:blip r:embed="rId7"/>
                <a:stretch>
                  <a:fillRect/>
                </a:stretch>
              </a:blipFill>
            </p:spPr>
            <p:txBody>
              <a:bodyPr/>
              <a:lstStyle/>
              <a:p>
                <a:r>
                  <a:rPr lang="he-IL">
                    <a:noFill/>
                  </a:rPr>
                  <a:t> </a:t>
                </a:r>
              </a:p>
            </p:txBody>
          </p:sp>
        </mc:Fallback>
      </mc:AlternateContent>
      <p:cxnSp>
        <p:nvCxnSpPr>
          <p:cNvPr id="61" name="Straight Connector 60"/>
          <p:cNvCxnSpPr/>
          <p:nvPr/>
        </p:nvCxnSpPr>
        <p:spPr>
          <a:xfrm>
            <a:off x="4659923" y="0"/>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a:off x="4659923" y="1694930"/>
            <a:ext cx="753207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4659922" y="4879252"/>
            <a:ext cx="7532077"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8472660" y="885595"/>
            <a:ext cx="3590386" cy="461665"/>
          </a:xfrm>
          <a:prstGeom prst="rect">
            <a:avLst/>
          </a:prstGeom>
          <a:noFill/>
        </p:spPr>
        <p:txBody>
          <a:bodyPr wrap="square" rtlCol="1">
            <a:spAutoFit/>
          </a:bodyPr>
          <a:lstStyle/>
          <a:p>
            <a:pPr algn="l" rtl="0"/>
            <a:r>
              <a:rPr lang="en-US" sz="2400" dirty="0">
                <a:solidFill>
                  <a:schemeClr val="accent1">
                    <a:lumMod val="75000"/>
                  </a:schemeClr>
                </a:solidFill>
              </a:rPr>
              <a:t>(g is the sigmoid </a:t>
            </a:r>
            <a:r>
              <a:rPr lang="en-US" sz="2400" dirty="0" err="1">
                <a:solidFill>
                  <a:schemeClr val="accent1">
                    <a:lumMod val="75000"/>
                  </a:schemeClr>
                </a:solidFill>
              </a:rPr>
              <a:t>func</a:t>
            </a:r>
            <a:r>
              <a:rPr lang="en-US" sz="2400" dirty="0">
                <a:solidFill>
                  <a:schemeClr val="accent1">
                    <a:lumMod val="75000"/>
                  </a:schemeClr>
                </a:solidFill>
              </a:rPr>
              <a:t>)</a:t>
            </a:r>
            <a:endParaRPr lang="he-IL" sz="2400" dirty="0">
              <a:solidFill>
                <a:schemeClr val="accent1">
                  <a:lumMod val="75000"/>
                </a:schemeClr>
              </a:solidFill>
            </a:endParaRPr>
          </a:p>
        </p:txBody>
      </p:sp>
      <p:cxnSp>
        <p:nvCxnSpPr>
          <p:cNvPr id="37" name="Straight Connector 36"/>
          <p:cNvCxnSpPr>
            <a:endCxn id="25" idx="2"/>
          </p:cNvCxnSpPr>
          <p:nvPr/>
        </p:nvCxnSpPr>
        <p:spPr>
          <a:xfrm>
            <a:off x="944806" y="634309"/>
            <a:ext cx="2558321" cy="1246737"/>
          </a:xfrm>
          <a:prstGeom prst="line">
            <a:avLst/>
          </a:prstGeom>
        </p:spPr>
        <p:style>
          <a:lnRef idx="1">
            <a:schemeClr val="accent1"/>
          </a:lnRef>
          <a:fillRef idx="0">
            <a:schemeClr val="accent1"/>
          </a:fillRef>
          <a:effectRef idx="0">
            <a:schemeClr val="accent1"/>
          </a:effectRef>
          <a:fontRef idx="minor">
            <a:schemeClr val="tx1"/>
          </a:fontRef>
        </p:style>
      </p:cxnSp>
      <p:sp>
        <p:nvSpPr>
          <p:cNvPr id="39" name="Rectangle 38"/>
          <p:cNvSpPr/>
          <p:nvPr/>
        </p:nvSpPr>
        <p:spPr>
          <a:xfrm>
            <a:off x="375392" y="1929111"/>
            <a:ext cx="393056" cy="369332"/>
          </a:xfrm>
          <a:prstGeom prst="rect">
            <a:avLst/>
          </a:prstGeom>
        </p:spPr>
        <p:txBody>
          <a:bodyPr wrap="none">
            <a:spAutoFit/>
          </a:bodyPr>
          <a:lstStyle/>
          <a:p>
            <a:pPr algn="ctr" rtl="0"/>
            <a:r>
              <a:rPr lang="en-US" b="1" i="1" dirty="0">
                <a:solidFill>
                  <a:schemeClr val="tx2"/>
                </a:solidFill>
              </a:rPr>
              <a:t>z1</a:t>
            </a:r>
            <a:endParaRPr lang="he-IL" b="1" i="1" dirty="0">
              <a:solidFill>
                <a:schemeClr val="tx2"/>
              </a:solidFill>
            </a:endParaRPr>
          </a:p>
        </p:txBody>
      </p:sp>
      <p:sp>
        <p:nvSpPr>
          <p:cNvPr id="40" name="TextBox 39"/>
          <p:cNvSpPr txBox="1"/>
          <p:nvPr/>
        </p:nvSpPr>
        <p:spPr>
          <a:xfrm>
            <a:off x="1398176" y="493254"/>
            <a:ext cx="990790" cy="461665"/>
          </a:xfrm>
          <a:prstGeom prst="rect">
            <a:avLst/>
          </a:prstGeom>
          <a:noFill/>
        </p:spPr>
        <p:txBody>
          <a:bodyPr wrap="square" rtlCol="0">
            <a:spAutoFit/>
          </a:bodyPr>
          <a:lstStyle/>
          <a:p>
            <a:pPr algn="ctr" rtl="0"/>
            <a:r>
              <a:rPr lang="el-GR" sz="2400" b="1" dirty="0">
                <a:solidFill>
                  <a:schemeClr val="tx2"/>
                </a:solidFill>
              </a:rPr>
              <a:t>Θ</a:t>
            </a:r>
            <a:r>
              <a:rPr lang="en-US" sz="2400" b="1" baseline="30000" dirty="0">
                <a:solidFill>
                  <a:schemeClr val="tx2"/>
                </a:solidFill>
              </a:rPr>
              <a:t>(1)</a:t>
            </a:r>
            <a:r>
              <a:rPr lang="en-US" sz="2400" b="1" baseline="-25000" dirty="0">
                <a:solidFill>
                  <a:schemeClr val="tx2"/>
                </a:solidFill>
              </a:rPr>
              <a:t>10</a:t>
            </a:r>
            <a:endParaRPr lang="en-US" sz="2400" b="1" dirty="0"/>
          </a:p>
        </p:txBody>
      </p:sp>
      <p:sp>
        <p:nvSpPr>
          <p:cNvPr id="53" name="Oval 52"/>
          <p:cNvSpPr/>
          <p:nvPr/>
        </p:nvSpPr>
        <p:spPr>
          <a:xfrm>
            <a:off x="3503127" y="234682"/>
            <a:ext cx="757443" cy="637712"/>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0"/>
            <a:endParaRPr lang="he-IL" sz="1600"/>
          </a:p>
        </p:txBody>
      </p:sp>
      <p:sp>
        <p:nvSpPr>
          <p:cNvPr id="55" name="Rectangle 54"/>
          <p:cNvSpPr/>
          <p:nvPr/>
        </p:nvSpPr>
        <p:spPr>
          <a:xfrm>
            <a:off x="3622594" y="1694565"/>
            <a:ext cx="559770" cy="369332"/>
          </a:xfrm>
          <a:prstGeom prst="rect">
            <a:avLst/>
          </a:prstGeom>
        </p:spPr>
        <p:txBody>
          <a:bodyPr wrap="none">
            <a:spAutoFit/>
          </a:bodyPr>
          <a:lstStyle/>
          <a:p>
            <a:pPr algn="ctr" rtl="0"/>
            <a:r>
              <a:rPr lang="en-US" b="1" i="1" dirty="0">
                <a:solidFill>
                  <a:schemeClr val="tx2"/>
                </a:solidFill>
              </a:rPr>
              <a:t>a</a:t>
            </a:r>
            <a:r>
              <a:rPr lang="en-US" b="1" i="1" baseline="30000" dirty="0">
                <a:solidFill>
                  <a:schemeClr val="tx2"/>
                </a:solidFill>
              </a:rPr>
              <a:t>(2)</a:t>
            </a:r>
            <a:r>
              <a:rPr lang="en-US" b="1" i="1" baseline="-25000" dirty="0">
                <a:solidFill>
                  <a:schemeClr val="tx2"/>
                </a:solidFill>
              </a:rPr>
              <a:t>1</a:t>
            </a:r>
            <a:endParaRPr lang="he-IL" b="1" i="1" baseline="-25000" dirty="0">
              <a:solidFill>
                <a:schemeClr val="tx2"/>
              </a:solidFill>
            </a:endParaRPr>
          </a:p>
        </p:txBody>
      </p:sp>
    </p:spTree>
    <p:extLst>
      <p:ext uri="{BB962C8B-B14F-4D97-AF65-F5344CB8AC3E}">
        <p14:creationId xmlns:p14="http://schemas.microsoft.com/office/powerpoint/2010/main" val="327358161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2" name="Rectangle 41"/>
          <p:cNvSpPr/>
          <p:nvPr/>
        </p:nvSpPr>
        <p:spPr>
          <a:xfrm>
            <a:off x="64975" y="474858"/>
            <a:ext cx="724878" cy="338554"/>
          </a:xfrm>
          <a:prstGeom prst="rect">
            <a:avLst/>
          </a:prstGeom>
        </p:spPr>
        <p:txBody>
          <a:bodyPr wrap="none">
            <a:spAutoFit/>
          </a:bodyPr>
          <a:lstStyle/>
          <a:p>
            <a:pPr algn="ctr" rtl="0"/>
            <a:r>
              <a:rPr lang="en-US" sz="1600" b="1" i="1" dirty="0">
                <a:solidFill>
                  <a:schemeClr val="tx2"/>
                </a:solidFill>
              </a:rPr>
              <a:t>a</a:t>
            </a:r>
            <a:r>
              <a:rPr lang="en-US" sz="1600" b="1" i="1" baseline="30000" dirty="0">
                <a:solidFill>
                  <a:schemeClr val="tx2"/>
                </a:solidFill>
              </a:rPr>
              <a:t>(2)</a:t>
            </a:r>
            <a:r>
              <a:rPr lang="en-US" sz="1600" b="1" i="1" baseline="-25000" dirty="0">
                <a:solidFill>
                  <a:schemeClr val="tx2"/>
                </a:solidFill>
              </a:rPr>
              <a:t>0</a:t>
            </a:r>
            <a:r>
              <a:rPr lang="en-US" sz="1600" b="1" i="1" dirty="0">
                <a:solidFill>
                  <a:schemeClr val="tx2"/>
                </a:solidFill>
              </a:rPr>
              <a:t>=1</a:t>
            </a:r>
            <a:endParaRPr lang="he-IL" sz="1600" b="1" i="1" dirty="0">
              <a:solidFill>
                <a:schemeClr val="tx2"/>
              </a:solidFill>
            </a:endParaRPr>
          </a:p>
        </p:txBody>
      </p:sp>
      <p:sp>
        <p:nvSpPr>
          <p:cNvPr id="43" name="Rectangle 42"/>
          <p:cNvSpPr/>
          <p:nvPr/>
        </p:nvSpPr>
        <p:spPr>
          <a:xfrm>
            <a:off x="168369" y="2806302"/>
            <a:ext cx="518091" cy="338554"/>
          </a:xfrm>
          <a:prstGeom prst="rect">
            <a:avLst/>
          </a:prstGeom>
        </p:spPr>
        <p:txBody>
          <a:bodyPr wrap="none">
            <a:spAutoFit/>
          </a:bodyPr>
          <a:lstStyle/>
          <a:p>
            <a:pPr algn="ctr" rtl="0"/>
            <a:r>
              <a:rPr lang="en-US" sz="1600" b="1" i="1" dirty="0">
                <a:solidFill>
                  <a:schemeClr val="tx2"/>
                </a:solidFill>
              </a:rPr>
              <a:t>a</a:t>
            </a:r>
            <a:r>
              <a:rPr lang="en-US" sz="1600" b="1" i="1" baseline="30000" dirty="0">
                <a:solidFill>
                  <a:schemeClr val="tx2"/>
                </a:solidFill>
              </a:rPr>
              <a:t>(2)</a:t>
            </a:r>
            <a:r>
              <a:rPr lang="en-US" sz="1600" b="1" i="1" baseline="-25000" dirty="0">
                <a:solidFill>
                  <a:schemeClr val="tx2"/>
                </a:solidFill>
              </a:rPr>
              <a:t>2</a:t>
            </a:r>
            <a:endParaRPr lang="he-IL" sz="1600" b="1" i="1" baseline="-25000" dirty="0">
              <a:solidFill>
                <a:schemeClr val="tx2"/>
              </a:solidFill>
            </a:endParaRPr>
          </a:p>
        </p:txBody>
      </p:sp>
      <p:sp>
        <p:nvSpPr>
          <p:cNvPr id="44" name="Rectangle 43"/>
          <p:cNvSpPr/>
          <p:nvPr/>
        </p:nvSpPr>
        <p:spPr>
          <a:xfrm>
            <a:off x="168369" y="3972024"/>
            <a:ext cx="518091" cy="338554"/>
          </a:xfrm>
          <a:prstGeom prst="rect">
            <a:avLst/>
          </a:prstGeom>
        </p:spPr>
        <p:txBody>
          <a:bodyPr wrap="none">
            <a:spAutoFit/>
          </a:bodyPr>
          <a:lstStyle/>
          <a:p>
            <a:pPr algn="ctr" rtl="0"/>
            <a:r>
              <a:rPr lang="en-US" sz="1600" b="1" i="1" dirty="0">
                <a:solidFill>
                  <a:schemeClr val="tx2"/>
                </a:solidFill>
              </a:rPr>
              <a:t>a</a:t>
            </a:r>
            <a:r>
              <a:rPr lang="en-US" sz="1600" b="1" i="1" baseline="30000" dirty="0">
                <a:solidFill>
                  <a:schemeClr val="tx2"/>
                </a:solidFill>
              </a:rPr>
              <a:t>(2)</a:t>
            </a:r>
            <a:r>
              <a:rPr lang="en-US" sz="1600" b="1" i="1" baseline="-25000" dirty="0">
                <a:solidFill>
                  <a:schemeClr val="tx2"/>
                </a:solidFill>
              </a:rPr>
              <a:t>3</a:t>
            </a:r>
            <a:endParaRPr lang="he-IL" sz="1600" b="1" i="1" baseline="-25000" dirty="0">
              <a:solidFill>
                <a:schemeClr val="tx2"/>
              </a:solidFill>
            </a:endParaRPr>
          </a:p>
        </p:txBody>
      </p:sp>
      <p:sp>
        <p:nvSpPr>
          <p:cNvPr id="45" name="Rectangle 44"/>
          <p:cNvSpPr/>
          <p:nvPr/>
        </p:nvSpPr>
        <p:spPr>
          <a:xfrm>
            <a:off x="168369" y="5137747"/>
            <a:ext cx="518091" cy="338554"/>
          </a:xfrm>
          <a:prstGeom prst="rect">
            <a:avLst/>
          </a:prstGeom>
        </p:spPr>
        <p:txBody>
          <a:bodyPr wrap="none">
            <a:spAutoFit/>
          </a:bodyPr>
          <a:lstStyle/>
          <a:p>
            <a:pPr algn="ctr" rtl="0"/>
            <a:r>
              <a:rPr lang="en-US" sz="1600" b="1" i="1" dirty="0">
                <a:solidFill>
                  <a:schemeClr val="tx2"/>
                </a:solidFill>
              </a:rPr>
              <a:t>a</a:t>
            </a:r>
            <a:r>
              <a:rPr lang="en-US" sz="1600" b="1" i="1" baseline="30000" dirty="0">
                <a:solidFill>
                  <a:schemeClr val="tx2"/>
                </a:solidFill>
              </a:rPr>
              <a:t>(2)</a:t>
            </a:r>
            <a:r>
              <a:rPr lang="en-US" sz="1600" b="1" i="1" baseline="-25000" dirty="0">
                <a:solidFill>
                  <a:schemeClr val="tx2"/>
                </a:solidFill>
              </a:rPr>
              <a:t>4</a:t>
            </a:r>
            <a:endParaRPr lang="he-IL" sz="1600" b="1" i="1" baseline="-25000" dirty="0">
              <a:solidFill>
                <a:schemeClr val="tx2"/>
              </a:solidFill>
            </a:endParaRPr>
          </a:p>
        </p:txBody>
      </p:sp>
      <p:sp>
        <p:nvSpPr>
          <p:cNvPr id="54" name="Rectangle 53"/>
          <p:cNvSpPr/>
          <p:nvPr/>
        </p:nvSpPr>
        <p:spPr>
          <a:xfrm>
            <a:off x="3245188" y="6322197"/>
            <a:ext cx="1035977" cy="369332"/>
          </a:xfrm>
          <a:prstGeom prst="rect">
            <a:avLst/>
          </a:prstGeom>
        </p:spPr>
        <p:txBody>
          <a:bodyPr wrap="square">
            <a:spAutoFit/>
          </a:bodyPr>
          <a:lstStyle/>
          <a:p>
            <a:pPr algn="l" rtl="0"/>
            <a:r>
              <a:rPr lang="en-US" i="1" dirty="0"/>
              <a:t>layer3</a:t>
            </a:r>
            <a:endParaRPr lang="he-IL" dirty="0"/>
          </a:p>
        </p:txBody>
      </p:sp>
      <p:sp>
        <p:nvSpPr>
          <p:cNvPr id="56" name="Rectangle 64">
            <a:extLst>
              <a:ext uri="{FF2B5EF4-FFF2-40B4-BE49-F238E27FC236}">
                <a16:creationId xmlns="" xmlns:a16="http://schemas.microsoft.com/office/drawing/2014/main" id="{50326B98-3AC6-45FA-B512-611D2048E08F}"/>
              </a:ext>
            </a:extLst>
          </p:cNvPr>
          <p:cNvSpPr/>
          <p:nvPr/>
        </p:nvSpPr>
        <p:spPr>
          <a:xfrm>
            <a:off x="272930" y="6322197"/>
            <a:ext cx="808821" cy="369332"/>
          </a:xfrm>
          <a:prstGeom prst="rect">
            <a:avLst/>
          </a:prstGeom>
        </p:spPr>
        <p:txBody>
          <a:bodyPr wrap="square">
            <a:spAutoFit/>
          </a:bodyPr>
          <a:lstStyle/>
          <a:p>
            <a:pPr algn="l" rtl="0"/>
            <a:r>
              <a:rPr lang="en-US" i="1" dirty="0"/>
              <a:t>layer2</a:t>
            </a:r>
            <a:endParaRPr lang="he-IL" dirty="0"/>
          </a:p>
        </p:txBody>
      </p:sp>
      <p:sp>
        <p:nvSpPr>
          <p:cNvPr id="4" name="TextBox 3"/>
          <p:cNvSpPr txBox="1"/>
          <p:nvPr/>
        </p:nvSpPr>
        <p:spPr>
          <a:xfrm>
            <a:off x="4281165" y="13193"/>
            <a:ext cx="7910834" cy="400110"/>
          </a:xfrm>
          <a:prstGeom prst="rect">
            <a:avLst/>
          </a:prstGeom>
          <a:noFill/>
        </p:spPr>
        <p:txBody>
          <a:bodyPr wrap="square" rtlCol="0">
            <a:spAutoFit/>
          </a:bodyPr>
          <a:lstStyle/>
          <a:p>
            <a:pPr algn="l" rtl="0"/>
            <a:r>
              <a:rPr lang="en-US" sz="2000" dirty="0"/>
              <a:t>a</a:t>
            </a:r>
            <a:r>
              <a:rPr lang="en-US" sz="2000" baseline="30000" dirty="0"/>
              <a:t>(3)</a:t>
            </a:r>
            <a:r>
              <a:rPr lang="en-US" sz="2000" baseline="-25000" dirty="0"/>
              <a:t>1 </a:t>
            </a:r>
            <a:r>
              <a:rPr lang="en-US" sz="2000" dirty="0"/>
              <a:t>= g(</a:t>
            </a:r>
            <a:r>
              <a:rPr lang="el-GR" sz="2000" dirty="0"/>
              <a:t>Θ</a:t>
            </a:r>
            <a:r>
              <a:rPr lang="en-US" sz="2000" baseline="30000" dirty="0"/>
              <a:t>(2)</a:t>
            </a:r>
            <a:r>
              <a:rPr lang="en-US" sz="2000" baseline="-25000" dirty="0"/>
              <a:t>10</a:t>
            </a:r>
            <a:r>
              <a:rPr lang="en-US" sz="2000" dirty="0"/>
              <a:t>* a</a:t>
            </a:r>
            <a:r>
              <a:rPr lang="en-US" sz="2000" baseline="30000" dirty="0"/>
              <a:t>(2)</a:t>
            </a:r>
            <a:r>
              <a:rPr lang="en-US" sz="2000" baseline="-25000" dirty="0"/>
              <a:t>0 </a:t>
            </a:r>
            <a:r>
              <a:rPr lang="en-US" sz="2000" dirty="0"/>
              <a:t>+</a:t>
            </a:r>
            <a:r>
              <a:rPr lang="el-GR" sz="2000" dirty="0"/>
              <a:t>Θ</a:t>
            </a:r>
            <a:r>
              <a:rPr lang="en-US" sz="2000" baseline="30000" dirty="0"/>
              <a:t>(2)</a:t>
            </a:r>
            <a:r>
              <a:rPr lang="en-US" sz="2000" baseline="-25000" dirty="0"/>
              <a:t>11</a:t>
            </a:r>
            <a:r>
              <a:rPr lang="en-US" sz="2000" dirty="0"/>
              <a:t>* a</a:t>
            </a:r>
            <a:r>
              <a:rPr lang="en-US" sz="2000" baseline="30000" dirty="0"/>
              <a:t>(2)</a:t>
            </a:r>
            <a:r>
              <a:rPr lang="en-US" sz="2000" baseline="-25000" dirty="0"/>
              <a:t>1 </a:t>
            </a:r>
            <a:r>
              <a:rPr lang="en-US" sz="2000" dirty="0"/>
              <a:t>+</a:t>
            </a:r>
            <a:r>
              <a:rPr lang="el-GR" sz="2000" dirty="0"/>
              <a:t> Θ</a:t>
            </a:r>
            <a:r>
              <a:rPr lang="en-US" sz="2000" baseline="30000" dirty="0"/>
              <a:t>(2)</a:t>
            </a:r>
            <a:r>
              <a:rPr lang="en-US" sz="2000" baseline="-25000" dirty="0"/>
              <a:t>12</a:t>
            </a:r>
            <a:r>
              <a:rPr lang="en-US" sz="2000" dirty="0"/>
              <a:t>* a</a:t>
            </a:r>
            <a:r>
              <a:rPr lang="en-US" sz="2000" baseline="30000" dirty="0"/>
              <a:t>(2)</a:t>
            </a:r>
            <a:r>
              <a:rPr lang="en-US" sz="2000" baseline="-25000" dirty="0"/>
              <a:t>2 </a:t>
            </a:r>
            <a:r>
              <a:rPr lang="en-US" sz="2000" dirty="0"/>
              <a:t>+</a:t>
            </a:r>
            <a:r>
              <a:rPr lang="el-GR" sz="2000" dirty="0"/>
              <a:t> Θ</a:t>
            </a:r>
            <a:r>
              <a:rPr lang="en-US" sz="2000" baseline="30000" dirty="0"/>
              <a:t>(2)</a:t>
            </a:r>
            <a:r>
              <a:rPr lang="en-US" sz="2000" baseline="-25000" dirty="0"/>
              <a:t>13</a:t>
            </a:r>
            <a:r>
              <a:rPr lang="en-US" sz="2000" dirty="0"/>
              <a:t>* a</a:t>
            </a:r>
            <a:r>
              <a:rPr lang="en-US" sz="2000" baseline="30000" dirty="0"/>
              <a:t>(2)</a:t>
            </a:r>
            <a:r>
              <a:rPr lang="en-US" sz="2000" baseline="-25000" dirty="0"/>
              <a:t>3 </a:t>
            </a:r>
            <a:r>
              <a:rPr lang="en-US" sz="2000" dirty="0"/>
              <a:t>+</a:t>
            </a:r>
            <a:r>
              <a:rPr lang="el-GR" sz="2000" dirty="0"/>
              <a:t> Θ</a:t>
            </a:r>
            <a:r>
              <a:rPr lang="en-US" sz="2000" baseline="30000" dirty="0"/>
              <a:t>(2)</a:t>
            </a:r>
            <a:r>
              <a:rPr lang="en-US" sz="2000" baseline="-25000" dirty="0"/>
              <a:t>14</a:t>
            </a:r>
            <a:r>
              <a:rPr lang="en-US" sz="2000" dirty="0"/>
              <a:t>* a</a:t>
            </a:r>
            <a:r>
              <a:rPr lang="en-US" sz="2000" baseline="30000" dirty="0"/>
              <a:t>(2)</a:t>
            </a:r>
            <a:r>
              <a:rPr lang="en-US" sz="2000" baseline="-25000" dirty="0"/>
              <a:t>4 </a:t>
            </a:r>
            <a:r>
              <a:rPr lang="en-US" sz="2000" dirty="0"/>
              <a:t>)</a:t>
            </a:r>
            <a:r>
              <a:rPr lang="en-US" sz="2000" baseline="-25000" dirty="0"/>
              <a:t> </a:t>
            </a:r>
            <a:endParaRPr lang="he-IL" sz="2000" baseline="-25000" dirty="0"/>
          </a:p>
        </p:txBody>
      </p:sp>
      <mc:AlternateContent xmlns:mc="http://schemas.openxmlformats.org/markup-compatibility/2006" xmlns:a14="http://schemas.microsoft.com/office/drawing/2010/main">
        <mc:Choice Requires="a14">
          <p:sp>
            <p:nvSpPr>
              <p:cNvPr id="8" name="TextBox 7"/>
              <p:cNvSpPr txBox="1"/>
              <p:nvPr/>
            </p:nvSpPr>
            <p:spPr>
              <a:xfrm>
                <a:off x="4281165" y="555106"/>
                <a:ext cx="3274490" cy="908967"/>
              </a:xfrm>
              <a:prstGeom prst="rect">
                <a:avLst/>
              </a:prstGeom>
              <a:noFill/>
            </p:spPr>
            <p:txBody>
              <a:bodyPr wrap="square" rtlCol="0">
                <a:spAutoFit/>
              </a:bodyPr>
              <a:lstStyle/>
              <a:p>
                <a:pPr algn="l" rtl="0"/>
                <a14:m>
                  <m:oMathPara xmlns:m="http://schemas.openxmlformats.org/officeDocument/2006/math">
                    <m:oMathParaPr>
                      <m:jc m:val="left"/>
                    </m:oMathParaPr>
                    <m:oMath xmlns:m="http://schemas.openxmlformats.org/officeDocument/2006/math">
                      <m:r>
                        <m:rPr>
                          <m:sty m:val="p"/>
                        </m:rPr>
                        <a:rPr lang="en-US" sz="2800" b="0" i="0" smtClean="0">
                          <a:latin typeface="Cambria Math" panose="02040503050406030204" pitchFamily="18" charset="0"/>
                        </a:rPr>
                        <m:t>g</m:t>
                      </m:r>
                      <m:d>
                        <m:dPr>
                          <m:ctrlPr>
                            <a:rPr lang="en-US" sz="2800" i="1" smtClean="0">
                              <a:latin typeface="Cambria Math"/>
                            </a:rPr>
                          </m:ctrlPr>
                        </m:dPr>
                        <m:e>
                          <m:r>
                            <m:rPr>
                              <m:sty m:val="p"/>
                            </m:rPr>
                            <a:rPr lang="en-US" sz="2800" b="0" i="0" smtClean="0">
                              <a:latin typeface="Cambria Math" panose="02040503050406030204" pitchFamily="18" charset="0"/>
                            </a:rPr>
                            <m:t>x</m:t>
                          </m:r>
                        </m:e>
                      </m:d>
                      <m:r>
                        <a:rPr lang="en-US" sz="2800" b="0" i="0" smtClean="0">
                          <a:latin typeface="Cambria Math" panose="02040503050406030204" pitchFamily="18" charset="0"/>
                        </a:rPr>
                        <m:t>= </m:t>
                      </m:r>
                      <m:f>
                        <m:fPr>
                          <m:ctrlPr>
                            <a:rPr lang="en-US" sz="2800" i="1" smtClean="0">
                              <a:latin typeface="Cambria Math"/>
                            </a:rPr>
                          </m:ctrlPr>
                        </m:fPr>
                        <m:num>
                          <m:r>
                            <a:rPr lang="en-US" sz="2800" b="0" i="0" smtClean="0">
                              <a:latin typeface="Cambria Math" panose="02040503050406030204" pitchFamily="18" charset="0"/>
                            </a:rPr>
                            <m:t>1</m:t>
                          </m:r>
                        </m:num>
                        <m:den>
                          <m:r>
                            <a:rPr lang="en-US" sz="2800" b="0" i="0" smtClean="0">
                              <a:latin typeface="Cambria Math" panose="02040503050406030204" pitchFamily="18" charset="0"/>
                            </a:rPr>
                            <m:t>1</m:t>
                          </m:r>
                          <m:r>
                            <a:rPr lang="en-US" sz="2800" b="0" i="0" smtClean="0">
                              <a:latin typeface="Cambria Math" panose="02040503050406030204" pitchFamily="18" charset="0"/>
                            </a:rPr>
                            <m:t>+</m:t>
                          </m:r>
                          <m:sSup>
                            <m:sSupPr>
                              <m:ctrlPr>
                                <a:rPr lang="en-US" sz="2800" i="1" smtClean="0">
                                  <a:latin typeface="Cambria Math"/>
                                </a:rPr>
                              </m:ctrlPr>
                            </m:sSupPr>
                            <m:e>
                              <m:r>
                                <m:rPr>
                                  <m:sty m:val="p"/>
                                </m:rPr>
                                <a:rPr lang="en-US" sz="2800" b="0" i="0" smtClean="0">
                                  <a:latin typeface="Cambria Math" panose="02040503050406030204" pitchFamily="18" charset="0"/>
                                </a:rPr>
                                <m:t>e</m:t>
                              </m:r>
                            </m:e>
                            <m:sup>
                              <m:r>
                                <a:rPr lang="en-US" sz="2800" b="0" i="0" smtClean="0">
                                  <a:latin typeface="Cambria Math" panose="02040503050406030204" pitchFamily="18" charset="0"/>
                                </a:rPr>
                                <m:t>−</m:t>
                              </m:r>
                              <m:r>
                                <m:rPr>
                                  <m:sty m:val="p"/>
                                </m:rPr>
                                <a:rPr lang="el-GR" sz="2800" b="0" i="0" smtClean="0">
                                  <a:latin typeface="Cambria Math" panose="02040503050406030204" pitchFamily="18" charset="0"/>
                                </a:rPr>
                                <m:t>Θ</m:t>
                              </m:r>
                              <m:r>
                                <m:rPr>
                                  <m:sty m:val="p"/>
                                </m:rPr>
                                <a:rPr lang="en-US" sz="2800" b="0" i="0" baseline="30000" smtClean="0">
                                  <a:latin typeface="Cambria Math" panose="02040503050406030204" pitchFamily="18" charset="0"/>
                                </a:rPr>
                                <m:t>T</m:t>
                              </m:r>
                              <m:r>
                                <m:rPr>
                                  <m:sty m:val="p"/>
                                </m:rPr>
                                <a:rPr lang="en-US" sz="2800" b="0" i="0" smtClean="0">
                                  <a:latin typeface="Cambria Math" panose="02040503050406030204" pitchFamily="18" charset="0"/>
                                </a:rPr>
                                <m:t>x</m:t>
                              </m:r>
                            </m:sup>
                          </m:sSup>
                        </m:den>
                      </m:f>
                    </m:oMath>
                  </m:oMathPara>
                </a14:m>
                <a:endParaRPr lang="en-US" sz="2800" dirty="0">
                  <a:cs typeface="Calibri" pitchFamily="34" charset="0"/>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4281165" y="555106"/>
                <a:ext cx="3274490" cy="908967"/>
              </a:xfrm>
              <a:prstGeom prst="rect">
                <a:avLst/>
              </a:prstGeom>
              <a:blipFill rotWithShape="1">
                <a:blip r:embed="rId3"/>
                <a:stretch>
                  <a:fillRect/>
                </a:stretch>
              </a:blipFill>
            </p:spPr>
            <p:txBody>
              <a:bodyPr/>
              <a:lstStyle/>
              <a:p>
                <a:r>
                  <a:rPr lang="en-US">
                    <a:noFill/>
                  </a:rPr>
                  <a:t> </a:t>
                </a:r>
              </a:p>
            </p:txBody>
          </p:sp>
        </mc:Fallback>
      </mc:AlternateContent>
      <p:sp>
        <p:nvSpPr>
          <p:cNvPr id="9" name="TextBox 8"/>
          <p:cNvSpPr txBox="1"/>
          <p:nvPr/>
        </p:nvSpPr>
        <p:spPr>
          <a:xfrm>
            <a:off x="1081751" y="1685520"/>
            <a:ext cx="990790" cy="461665"/>
          </a:xfrm>
          <a:prstGeom prst="rect">
            <a:avLst/>
          </a:prstGeom>
          <a:noFill/>
        </p:spPr>
        <p:txBody>
          <a:bodyPr wrap="square" rtlCol="0">
            <a:spAutoFit/>
          </a:bodyPr>
          <a:lstStyle/>
          <a:p>
            <a:pPr algn="ctr" rtl="0"/>
            <a:r>
              <a:rPr lang="el-GR" sz="2400" b="1" dirty="0">
                <a:solidFill>
                  <a:schemeClr val="tx2"/>
                </a:solidFill>
              </a:rPr>
              <a:t>Θ</a:t>
            </a:r>
            <a:r>
              <a:rPr lang="en-US" sz="2400" b="1" baseline="30000" dirty="0">
                <a:solidFill>
                  <a:schemeClr val="tx2"/>
                </a:solidFill>
              </a:rPr>
              <a:t>(2)</a:t>
            </a:r>
            <a:r>
              <a:rPr lang="en-US" sz="2400" b="1" baseline="-25000" dirty="0">
                <a:solidFill>
                  <a:schemeClr val="tx2"/>
                </a:solidFill>
              </a:rPr>
              <a:t>11</a:t>
            </a:r>
            <a:endParaRPr lang="en-US" sz="2400" b="1" dirty="0"/>
          </a:p>
        </p:txBody>
      </p:sp>
      <p:sp>
        <p:nvSpPr>
          <p:cNvPr id="51" name="TextBox 50"/>
          <p:cNvSpPr txBox="1"/>
          <p:nvPr/>
        </p:nvSpPr>
        <p:spPr>
          <a:xfrm>
            <a:off x="883844" y="2595928"/>
            <a:ext cx="990790" cy="461665"/>
          </a:xfrm>
          <a:prstGeom prst="rect">
            <a:avLst/>
          </a:prstGeom>
          <a:noFill/>
        </p:spPr>
        <p:txBody>
          <a:bodyPr wrap="square" rtlCol="0">
            <a:spAutoFit/>
          </a:bodyPr>
          <a:lstStyle/>
          <a:p>
            <a:pPr algn="ctr" rtl="0"/>
            <a:r>
              <a:rPr lang="el-GR" sz="2400" b="1" dirty="0">
                <a:solidFill>
                  <a:schemeClr val="tx2"/>
                </a:solidFill>
              </a:rPr>
              <a:t>Θ</a:t>
            </a:r>
            <a:r>
              <a:rPr lang="en-US" sz="2400" b="1" baseline="30000" dirty="0">
                <a:solidFill>
                  <a:schemeClr val="tx2"/>
                </a:solidFill>
              </a:rPr>
              <a:t>(2)</a:t>
            </a:r>
            <a:r>
              <a:rPr lang="en-US" sz="2400" b="1" baseline="-25000" dirty="0">
                <a:solidFill>
                  <a:schemeClr val="tx2"/>
                </a:solidFill>
              </a:rPr>
              <a:t>12</a:t>
            </a:r>
            <a:endParaRPr lang="en-US" sz="2400" b="1" dirty="0"/>
          </a:p>
        </p:txBody>
      </p:sp>
      <p:sp>
        <p:nvSpPr>
          <p:cNvPr id="52" name="TextBox 51"/>
          <p:cNvSpPr txBox="1"/>
          <p:nvPr/>
        </p:nvSpPr>
        <p:spPr>
          <a:xfrm>
            <a:off x="711164" y="3487169"/>
            <a:ext cx="990790" cy="461665"/>
          </a:xfrm>
          <a:prstGeom prst="rect">
            <a:avLst/>
          </a:prstGeom>
          <a:noFill/>
        </p:spPr>
        <p:txBody>
          <a:bodyPr wrap="square" rtlCol="0">
            <a:spAutoFit/>
          </a:bodyPr>
          <a:lstStyle/>
          <a:p>
            <a:pPr algn="ctr" rtl="0"/>
            <a:r>
              <a:rPr lang="el-GR" sz="2400" b="1" dirty="0">
                <a:solidFill>
                  <a:schemeClr val="tx2"/>
                </a:solidFill>
              </a:rPr>
              <a:t>Θ</a:t>
            </a:r>
            <a:r>
              <a:rPr lang="en-US" sz="2400" b="1" baseline="30000" dirty="0">
                <a:solidFill>
                  <a:schemeClr val="tx2"/>
                </a:solidFill>
              </a:rPr>
              <a:t>(2)</a:t>
            </a:r>
            <a:r>
              <a:rPr lang="en-US" sz="2400" b="1" baseline="-25000" dirty="0">
                <a:solidFill>
                  <a:schemeClr val="tx2"/>
                </a:solidFill>
              </a:rPr>
              <a:t>13</a:t>
            </a:r>
            <a:endParaRPr lang="en-US" sz="2400" b="1" dirty="0"/>
          </a:p>
        </p:txBody>
      </p:sp>
      <mc:AlternateContent xmlns:mc="http://schemas.openxmlformats.org/markup-compatibility/2006" xmlns:a14="http://schemas.microsoft.com/office/drawing/2010/main">
        <mc:Choice Requires="a14">
          <p:sp>
            <p:nvSpPr>
              <p:cNvPr id="16" name="TextBox 15"/>
              <p:cNvSpPr txBox="1"/>
              <p:nvPr/>
            </p:nvSpPr>
            <p:spPr>
              <a:xfrm>
                <a:off x="4575760" y="2462297"/>
                <a:ext cx="3495578" cy="513282"/>
              </a:xfrm>
              <a:prstGeom prst="rect">
                <a:avLst/>
              </a:prstGeom>
              <a:noFill/>
            </p:spPr>
            <p:txBody>
              <a:bodyPr wrap="square" rtlCol="0">
                <a:spAutoFit/>
              </a:bodyPr>
              <a:lstStyle/>
              <a:p>
                <a:pPr algn="l" rtl="0"/>
                <a14:m>
                  <m:oMathPara xmlns:m="http://schemas.openxmlformats.org/officeDocument/2006/math">
                    <m:oMathParaPr>
                      <m:jc m:val="left"/>
                    </m:oMathParaPr>
                    <m:oMath xmlns:m="http://schemas.openxmlformats.org/officeDocument/2006/math">
                      <m:d>
                        <m:dPr>
                          <m:ctrlPr>
                            <a:rPr lang="en-US" sz="2800" i="1" smtClean="0">
                              <a:latin typeface="Cambria Math"/>
                            </a:rPr>
                          </m:ctrlPr>
                        </m:dPr>
                        <m:e>
                          <m:m>
                            <m:mPr>
                              <m:mcs>
                                <m:mc>
                                  <m:mcPr>
                                    <m:count m:val="5"/>
                                    <m:mcJc m:val="center"/>
                                  </m:mcPr>
                                </m:mc>
                              </m:mcs>
                              <m:ctrlPr>
                                <a:rPr lang="en-US" sz="2800" i="1" smtClean="0">
                                  <a:latin typeface="Cambria Math"/>
                                </a:rPr>
                              </m:ctrlPr>
                            </m:mPr>
                            <m:mr>
                              <m:e>
                                <m:r>
                                  <m:rPr>
                                    <m:nor/>
                                  </m:rPr>
                                  <a:rPr lang="el-GR" sz="2800" dirty="0"/>
                                  <m:t>Θ</m:t>
                                </m:r>
                                <m:r>
                                  <m:rPr>
                                    <m:nor/>
                                  </m:rPr>
                                  <a:rPr lang="en-US" sz="2800" baseline="30000" dirty="0"/>
                                  <m:t>(</m:t>
                                </m:r>
                                <m:r>
                                  <m:rPr>
                                    <m:nor/>
                                  </m:rPr>
                                  <a:rPr lang="en-US" sz="2800" b="0" i="0" baseline="30000" dirty="0" smtClean="0"/>
                                  <m:t>2</m:t>
                                </m:r>
                                <m:r>
                                  <m:rPr>
                                    <m:nor/>
                                  </m:rPr>
                                  <a:rPr lang="en-US" sz="2800" baseline="30000" dirty="0"/>
                                  <m:t>)</m:t>
                                </m:r>
                                <m:r>
                                  <m:rPr>
                                    <m:nor/>
                                  </m:rPr>
                                  <a:rPr lang="en-US" sz="2800" baseline="-25000" dirty="0"/>
                                  <m:t>1</m:t>
                                </m:r>
                                <m:r>
                                  <a:rPr lang="en-US" sz="2800" b="0" i="1" baseline="-25000" dirty="0" smtClean="0">
                                    <a:latin typeface="Cambria Math" panose="02040503050406030204" pitchFamily="18" charset="0"/>
                                  </a:rPr>
                                  <m:t>0</m:t>
                                </m:r>
                              </m:e>
                              <m:e>
                                <m:r>
                                  <m:rPr>
                                    <m:nor/>
                                  </m:rPr>
                                  <a:rPr lang="el-GR" sz="2800" dirty="0"/>
                                  <m:t>Θ</m:t>
                                </m:r>
                                <m:r>
                                  <m:rPr>
                                    <m:nor/>
                                  </m:rPr>
                                  <a:rPr lang="en-US" sz="2800" baseline="30000" dirty="0"/>
                                  <m:t>(</m:t>
                                </m:r>
                                <m:r>
                                  <m:rPr>
                                    <m:nor/>
                                  </m:rPr>
                                  <a:rPr lang="en-US" sz="2800" baseline="30000" dirty="0"/>
                                  <m:t>2</m:t>
                                </m:r>
                                <m:r>
                                  <m:rPr>
                                    <m:nor/>
                                  </m:rPr>
                                  <a:rPr lang="en-US" sz="2800" baseline="30000" dirty="0"/>
                                  <m:t>)</m:t>
                                </m:r>
                                <m:r>
                                  <m:rPr>
                                    <m:nor/>
                                  </m:rPr>
                                  <a:rPr lang="en-US" sz="2800" baseline="-25000" dirty="0"/>
                                  <m:t>11</m:t>
                                </m:r>
                              </m:e>
                              <m:e>
                                <m:r>
                                  <m:rPr>
                                    <m:nor/>
                                  </m:rPr>
                                  <a:rPr lang="el-GR" sz="2800" dirty="0"/>
                                  <m:t>Θ</m:t>
                                </m:r>
                                <m:r>
                                  <m:rPr>
                                    <m:nor/>
                                  </m:rPr>
                                  <a:rPr lang="en-US" sz="2800" baseline="30000" dirty="0"/>
                                  <m:t>(</m:t>
                                </m:r>
                                <m:r>
                                  <m:rPr>
                                    <m:nor/>
                                  </m:rPr>
                                  <a:rPr lang="en-US" sz="2800" b="0" i="0" baseline="30000" dirty="0" smtClean="0"/>
                                  <m:t>2</m:t>
                                </m:r>
                                <m:r>
                                  <m:rPr>
                                    <m:nor/>
                                  </m:rPr>
                                  <a:rPr lang="en-US" sz="2800" baseline="30000" dirty="0"/>
                                  <m:t>)</m:t>
                                </m:r>
                                <m:r>
                                  <m:rPr>
                                    <m:nor/>
                                  </m:rPr>
                                  <a:rPr lang="en-US" sz="2800" baseline="-25000" dirty="0"/>
                                  <m:t>1</m:t>
                                </m:r>
                                <m:r>
                                  <m:rPr>
                                    <m:nor/>
                                  </m:rPr>
                                  <a:rPr lang="en-US" sz="2800" b="0" i="0" baseline="-25000" dirty="0" smtClean="0"/>
                                  <m:t>2</m:t>
                                </m:r>
                              </m:e>
                              <m:e>
                                <m:r>
                                  <m:rPr>
                                    <m:nor/>
                                  </m:rPr>
                                  <a:rPr lang="el-GR" sz="2800" dirty="0"/>
                                  <m:t>Θ</m:t>
                                </m:r>
                                <m:r>
                                  <m:rPr>
                                    <m:nor/>
                                  </m:rPr>
                                  <a:rPr lang="en-US" sz="2800" baseline="30000" dirty="0"/>
                                  <m:t>(</m:t>
                                </m:r>
                                <m:r>
                                  <m:rPr>
                                    <m:nor/>
                                  </m:rPr>
                                  <a:rPr lang="en-US" sz="2800" b="0" i="0" baseline="30000" dirty="0" smtClean="0"/>
                                  <m:t>2</m:t>
                                </m:r>
                                <m:r>
                                  <m:rPr>
                                    <m:nor/>
                                  </m:rPr>
                                  <a:rPr lang="en-US" sz="2800" baseline="30000" dirty="0"/>
                                  <m:t>)</m:t>
                                </m:r>
                                <m:r>
                                  <m:rPr>
                                    <m:nor/>
                                  </m:rPr>
                                  <a:rPr lang="en-US" sz="2800" baseline="-25000" dirty="0"/>
                                  <m:t>1</m:t>
                                </m:r>
                                <m:r>
                                  <m:rPr>
                                    <m:nor/>
                                  </m:rPr>
                                  <a:rPr lang="en-US" sz="2800" b="0" i="0" baseline="-25000" dirty="0" smtClean="0"/>
                                  <m:t>3</m:t>
                                </m:r>
                              </m:e>
                              <m:e>
                                <m:r>
                                  <m:rPr>
                                    <m:nor/>
                                  </m:rPr>
                                  <a:rPr lang="el-GR" sz="2800" dirty="0"/>
                                  <m:t>Θ</m:t>
                                </m:r>
                                <m:r>
                                  <m:rPr>
                                    <m:nor/>
                                  </m:rPr>
                                  <a:rPr lang="en-US" sz="2800" baseline="30000" dirty="0"/>
                                  <m:t>(</m:t>
                                </m:r>
                                <m:r>
                                  <m:rPr>
                                    <m:nor/>
                                  </m:rPr>
                                  <a:rPr lang="en-US" sz="2800" baseline="30000" dirty="0"/>
                                  <m:t>2</m:t>
                                </m:r>
                                <m:r>
                                  <m:rPr>
                                    <m:nor/>
                                  </m:rPr>
                                  <a:rPr lang="en-US" sz="2800" baseline="30000" dirty="0"/>
                                  <m:t>)</m:t>
                                </m:r>
                                <m:r>
                                  <m:rPr>
                                    <m:nor/>
                                  </m:rPr>
                                  <a:rPr lang="en-US" sz="2800" baseline="-25000" dirty="0"/>
                                  <m:t>1</m:t>
                                </m:r>
                                <m:r>
                                  <a:rPr lang="en-US" sz="2800" b="0" i="1" baseline="-25000" dirty="0" smtClean="0">
                                    <a:latin typeface="Cambria Math"/>
                                  </a:rPr>
                                  <m:t>4</m:t>
                                </m:r>
                              </m:e>
                            </m:mr>
                          </m:m>
                        </m:e>
                      </m:d>
                    </m:oMath>
                  </m:oMathPara>
                </a14:m>
                <a:endParaRPr lang="en-US" sz="2800" baseline="-100000" dirty="0"/>
              </a:p>
            </p:txBody>
          </p:sp>
        </mc:Choice>
        <mc:Fallback xmlns="">
          <p:sp>
            <p:nvSpPr>
              <p:cNvPr id="16" name="TextBox 15"/>
              <p:cNvSpPr txBox="1">
                <a:spLocks noRot="1" noChangeAspect="1" noMove="1" noResize="1" noEditPoints="1" noAdjustHandles="1" noChangeArrowheads="1" noChangeShapeType="1" noTextEdit="1"/>
              </p:cNvSpPr>
              <p:nvPr/>
            </p:nvSpPr>
            <p:spPr>
              <a:xfrm>
                <a:off x="4575760" y="2462297"/>
                <a:ext cx="3495578" cy="513282"/>
              </a:xfrm>
              <a:prstGeom prst="rect">
                <a:avLst/>
              </a:prstGeom>
              <a:blipFill rotWithShape="1">
                <a:blip r:embed="rId4"/>
                <a:stretch>
                  <a:fillRect r="-575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p:cNvSpPr txBox="1"/>
              <p:nvPr/>
            </p:nvSpPr>
            <p:spPr>
              <a:xfrm>
                <a:off x="10175127" y="1769799"/>
                <a:ext cx="1852751" cy="1841273"/>
              </a:xfrm>
              <a:prstGeom prst="rect">
                <a:avLst/>
              </a:prstGeom>
              <a:noFill/>
            </p:spPr>
            <p:txBody>
              <a:bodyPr wrap="none" rtlCol="0">
                <a:spAutoFit/>
              </a:bodyPr>
              <a:lstStyle/>
              <a:p>
                <a:pPr algn="l" rtl="0"/>
                <a:r>
                  <a:rPr lang="en-US" sz="2000" dirty="0"/>
                  <a:t>X   </a:t>
                </a:r>
                <a14:m>
                  <m:oMath xmlns:m="http://schemas.openxmlformats.org/officeDocument/2006/math">
                    <m:d>
                      <m:dPr>
                        <m:ctrlPr>
                          <a:rPr lang="en-US" sz="2400" i="1">
                            <a:latin typeface="Cambria Math"/>
                          </a:rPr>
                        </m:ctrlPr>
                      </m:dPr>
                      <m:e>
                        <m:m>
                          <m:mPr>
                            <m:mcs>
                              <m:mc>
                                <m:mcPr>
                                  <m:count m:val="1"/>
                                  <m:mcJc m:val="center"/>
                                </m:mcPr>
                              </m:mc>
                            </m:mcs>
                            <m:ctrlPr>
                              <a:rPr lang="en-US" sz="2400" i="1">
                                <a:latin typeface="Cambria Math"/>
                              </a:rPr>
                            </m:ctrlPr>
                          </m:mPr>
                          <m:mr>
                            <m:e>
                              <m:r>
                                <m:rPr>
                                  <m:nor/>
                                </m:rPr>
                                <a:rPr lang="en-US" sz="2400" dirty="0"/>
                                <m:t>a</m:t>
                              </m:r>
                              <m:r>
                                <m:rPr>
                                  <m:nor/>
                                </m:rPr>
                                <a:rPr lang="en-US" sz="2400" baseline="30000" dirty="0"/>
                                <m:t>(</m:t>
                              </m:r>
                              <m:r>
                                <m:rPr>
                                  <m:nor/>
                                </m:rPr>
                                <a:rPr lang="en-US" sz="2400" baseline="30000" dirty="0"/>
                                <m:t>2</m:t>
                              </m:r>
                              <m:r>
                                <m:rPr>
                                  <m:nor/>
                                </m:rPr>
                                <a:rPr lang="en-US" sz="2400" baseline="30000" dirty="0"/>
                                <m:t>)</m:t>
                              </m:r>
                              <m:r>
                                <m:rPr>
                                  <m:nor/>
                                </m:rPr>
                                <a:rPr lang="en-US" sz="2400" b="0" i="0" baseline="-25000" dirty="0" smtClean="0"/>
                                <m:t>0</m:t>
                              </m:r>
                              <m:r>
                                <m:rPr>
                                  <m:nor/>
                                </m:rPr>
                                <a:rPr lang="en-US" sz="2400" b="0" i="0" dirty="0" smtClean="0"/>
                                <m:t>=</m:t>
                              </m:r>
                              <m:r>
                                <m:rPr>
                                  <m:nor/>
                                </m:rPr>
                                <a:rPr lang="en-US" sz="2400" b="0" i="0" dirty="0" smtClean="0"/>
                                <m:t>1</m:t>
                              </m:r>
                            </m:e>
                          </m:mr>
                          <m:mr>
                            <m:e>
                              <m:r>
                                <m:rPr>
                                  <m:nor/>
                                </m:rPr>
                                <a:rPr lang="en-US" sz="2400" dirty="0"/>
                                <m:t>a</m:t>
                              </m:r>
                              <m:r>
                                <m:rPr>
                                  <m:nor/>
                                </m:rPr>
                                <a:rPr lang="en-US" sz="2400" baseline="30000" dirty="0"/>
                                <m:t>(</m:t>
                              </m:r>
                              <m:r>
                                <m:rPr>
                                  <m:nor/>
                                </m:rPr>
                                <a:rPr lang="en-US" sz="2400" baseline="30000" dirty="0"/>
                                <m:t>2</m:t>
                              </m:r>
                              <m:r>
                                <m:rPr>
                                  <m:nor/>
                                </m:rPr>
                                <a:rPr lang="en-US" sz="2400" baseline="30000" dirty="0"/>
                                <m:t>)</m:t>
                              </m:r>
                              <m:r>
                                <m:rPr>
                                  <m:nor/>
                                </m:rPr>
                                <a:rPr lang="en-US" sz="2400" baseline="-25000" dirty="0"/>
                                <m:t>1</m:t>
                              </m:r>
                            </m:e>
                          </m:mr>
                          <m:mr>
                            <m:e>
                              <m:r>
                                <m:rPr>
                                  <m:nor/>
                                </m:rPr>
                                <a:rPr lang="en-US" sz="2400" dirty="0"/>
                                <m:t>a</m:t>
                              </m:r>
                              <m:r>
                                <m:rPr>
                                  <m:nor/>
                                </m:rPr>
                                <a:rPr lang="en-US" sz="2400" baseline="30000" dirty="0"/>
                                <m:t>(</m:t>
                              </m:r>
                              <m:r>
                                <m:rPr>
                                  <m:nor/>
                                </m:rPr>
                                <a:rPr lang="en-US" sz="2400" baseline="30000" dirty="0"/>
                                <m:t>2</m:t>
                              </m:r>
                              <m:r>
                                <m:rPr>
                                  <m:nor/>
                                </m:rPr>
                                <a:rPr lang="en-US" sz="2400" baseline="30000" dirty="0"/>
                                <m:t>)</m:t>
                              </m:r>
                              <m:r>
                                <m:rPr>
                                  <m:nor/>
                                </m:rPr>
                                <a:rPr lang="en-US" sz="2400" baseline="-25000" dirty="0"/>
                                <m:t>2</m:t>
                              </m:r>
                            </m:e>
                          </m:mr>
                          <m:mr>
                            <m:e>
                              <m:r>
                                <m:rPr>
                                  <m:nor/>
                                </m:rPr>
                                <a:rPr lang="en-US" sz="2400" dirty="0"/>
                                <m:t>a</m:t>
                              </m:r>
                              <m:r>
                                <m:rPr>
                                  <m:nor/>
                                </m:rPr>
                                <a:rPr lang="en-US" sz="2400" baseline="30000" dirty="0"/>
                                <m:t>(</m:t>
                              </m:r>
                              <m:r>
                                <m:rPr>
                                  <m:nor/>
                                </m:rPr>
                                <a:rPr lang="en-US" sz="2400" baseline="30000" dirty="0"/>
                                <m:t>2</m:t>
                              </m:r>
                              <m:r>
                                <m:rPr>
                                  <m:nor/>
                                </m:rPr>
                                <a:rPr lang="en-US" sz="2400" baseline="30000" dirty="0"/>
                                <m:t>)</m:t>
                              </m:r>
                              <m:r>
                                <m:rPr>
                                  <m:nor/>
                                </m:rPr>
                                <a:rPr lang="en-US" sz="2400" baseline="-25000" dirty="0"/>
                                <m:t>3</m:t>
                              </m:r>
                            </m:e>
                          </m:mr>
                          <m:mr>
                            <m:e>
                              <m:r>
                                <m:rPr>
                                  <m:nor/>
                                </m:rPr>
                                <a:rPr lang="en-US" sz="2400" dirty="0"/>
                                <m:t>a</m:t>
                              </m:r>
                              <m:r>
                                <m:rPr>
                                  <m:nor/>
                                </m:rPr>
                                <a:rPr lang="en-US" sz="2400" baseline="30000" dirty="0"/>
                                <m:t>(</m:t>
                              </m:r>
                              <m:r>
                                <m:rPr>
                                  <m:nor/>
                                </m:rPr>
                                <a:rPr lang="en-US" sz="2400" baseline="30000" dirty="0"/>
                                <m:t>2</m:t>
                              </m:r>
                              <m:r>
                                <m:rPr>
                                  <m:nor/>
                                </m:rPr>
                                <a:rPr lang="en-US" sz="2400" baseline="30000" dirty="0"/>
                                <m:t>)</m:t>
                              </m:r>
                              <m:r>
                                <m:rPr>
                                  <m:nor/>
                                </m:rPr>
                                <a:rPr lang="en-US" sz="2400" baseline="-25000" dirty="0"/>
                                <m:t>4</m:t>
                              </m:r>
                            </m:e>
                          </m:mr>
                        </m:m>
                      </m:e>
                    </m:d>
                    <m:r>
                      <m:rPr>
                        <m:nor/>
                      </m:rPr>
                      <a:rPr lang="en-US" sz="2400" dirty="0"/>
                      <m:t> </m:t>
                    </m:r>
                  </m:oMath>
                </a14:m>
                <a:endParaRPr lang="en-US" sz="2400" dirty="0">
                  <a:cs typeface="Calibri" pitchFamily="34" charset="0"/>
                </a:endParaRPr>
              </a:p>
            </p:txBody>
          </p:sp>
        </mc:Choice>
        <mc:Fallback xmlns="">
          <p:sp>
            <p:nvSpPr>
              <p:cNvPr id="18" name="TextBox 17"/>
              <p:cNvSpPr txBox="1">
                <a:spLocks noRot="1" noChangeAspect="1" noMove="1" noResize="1" noEditPoints="1" noAdjustHandles="1" noChangeArrowheads="1" noChangeShapeType="1" noTextEdit="1"/>
              </p:cNvSpPr>
              <p:nvPr/>
            </p:nvSpPr>
            <p:spPr>
              <a:xfrm>
                <a:off x="10175127" y="1769799"/>
                <a:ext cx="1852751" cy="1841273"/>
              </a:xfrm>
              <a:prstGeom prst="rect">
                <a:avLst/>
              </a:prstGeom>
              <a:blipFill rotWithShape="0">
                <a:blip r:embed="rId5"/>
                <a:stretch>
                  <a:fillRect l="-3289"/>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58" name="TextBox 57"/>
              <p:cNvSpPr txBox="1"/>
              <p:nvPr/>
            </p:nvSpPr>
            <p:spPr>
              <a:xfrm>
                <a:off x="4287475" y="4307275"/>
                <a:ext cx="7904523" cy="1377878"/>
              </a:xfrm>
              <a:prstGeom prst="rect">
                <a:avLst/>
              </a:prstGeom>
              <a:noFill/>
            </p:spPr>
            <p:txBody>
              <a:bodyPr wrap="square" rtlCol="0">
                <a:spAutoFit/>
              </a:bodyPr>
              <a:lstStyle/>
              <a:p>
                <a:pPr lvl="0" algn="l" rtl="0"/>
                <a14:m>
                  <m:oMathPara xmlns:m="http://schemas.openxmlformats.org/officeDocument/2006/math">
                    <m:oMathParaPr>
                      <m:jc m:val="left"/>
                    </m:oMathParaPr>
                    <m:oMath xmlns:m="http://schemas.openxmlformats.org/officeDocument/2006/math">
                      <m:r>
                        <m:rPr>
                          <m:nor/>
                        </m:rPr>
                        <a:rPr lang="en-US" altLang="he-IL" sz="2000" dirty="0" smtClean="0">
                          <a:solidFill>
                            <a:schemeClr val="tx1"/>
                          </a:solidFill>
                          <a:latin typeface="Arial" panose="020B0604020202020204" pitchFamily="34" charset="0"/>
                        </a:rPr>
                        <m:t>h</m:t>
                      </m:r>
                      <m:r>
                        <m:rPr>
                          <m:nor/>
                        </m:rPr>
                        <a:rPr lang="el-GR" altLang="he-IL" sz="2000" baseline="-25000" dirty="0" smtClean="0">
                          <a:solidFill>
                            <a:schemeClr val="tx1"/>
                          </a:solidFill>
                          <a:latin typeface="Arial" panose="020B0604020202020204" pitchFamily="34" charset="0"/>
                        </a:rPr>
                        <m:t>Θ</m:t>
                      </m:r>
                      <m:r>
                        <m:rPr>
                          <m:nor/>
                        </m:rPr>
                        <a:rPr lang="en-US" altLang="he-IL" sz="2000" dirty="0" smtClean="0">
                          <a:solidFill>
                            <a:schemeClr val="tx1"/>
                          </a:solidFill>
                          <a:latin typeface="Arial" panose="020B0604020202020204" pitchFamily="34" charset="0"/>
                        </a:rPr>
                        <m:t>(</m:t>
                      </m:r>
                      <m:r>
                        <m:rPr>
                          <m:nor/>
                        </m:rPr>
                        <a:rPr lang="en-US" altLang="he-IL" sz="2000" dirty="0" smtClean="0">
                          <a:solidFill>
                            <a:schemeClr val="tx1"/>
                          </a:solidFill>
                          <a:latin typeface="Arial" panose="020B0604020202020204" pitchFamily="34" charset="0"/>
                        </a:rPr>
                        <m:t>x</m:t>
                      </m:r>
                      <m:r>
                        <m:rPr>
                          <m:nor/>
                        </m:rPr>
                        <a:rPr lang="en-US" altLang="he-IL" sz="2000" dirty="0" smtClean="0">
                          <a:solidFill>
                            <a:schemeClr val="tx1"/>
                          </a:solidFill>
                          <a:latin typeface="Arial" panose="020B0604020202020204" pitchFamily="34" charset="0"/>
                        </a:rPr>
                        <m:t>)</m:t>
                      </m:r>
                      <m:r>
                        <a:rPr lang="en-US" sz="2000" b="0" i="0" smtClean="0">
                          <a:solidFill>
                            <a:schemeClr val="tx1"/>
                          </a:solidFill>
                          <a:latin typeface="Cambria Math"/>
                        </a:rPr>
                        <m:t>=</m:t>
                      </m:r>
                    </m:oMath>
                  </m:oMathPara>
                </a14:m>
                <a:endParaRPr lang="en-US" sz="2000" i="0" dirty="0">
                  <a:solidFill>
                    <a:schemeClr val="tx1"/>
                  </a:solidFill>
                  <a:latin typeface="Cambria Math"/>
                </a:endParaRPr>
              </a:p>
              <a:p>
                <a:pPr lvl="0" algn="l" rtl="0"/>
                <a14:m>
                  <m:oMathPara xmlns:m="http://schemas.openxmlformats.org/officeDocument/2006/math">
                    <m:oMathParaPr>
                      <m:jc m:val="left"/>
                    </m:oMathParaPr>
                    <m:oMath xmlns:m="http://schemas.openxmlformats.org/officeDocument/2006/math">
                      <m:r>
                        <a:rPr lang="en-US" sz="2400" b="0" i="0" smtClean="0">
                          <a:solidFill>
                            <a:schemeClr val="tx1"/>
                          </a:solidFill>
                          <a:latin typeface="Cambria Math"/>
                        </a:rPr>
                        <m:t>=</m:t>
                      </m:r>
                      <m:r>
                        <m:rPr>
                          <m:sty m:val="p"/>
                        </m:rPr>
                        <a:rPr lang="en-US" sz="2400" b="0" i="0" smtClean="0">
                          <a:solidFill>
                            <a:schemeClr val="tx1"/>
                          </a:solidFill>
                          <a:latin typeface="Cambria Math" panose="02040503050406030204" pitchFamily="18" charset="0"/>
                        </a:rPr>
                        <m:t>g</m:t>
                      </m:r>
                      <m:d>
                        <m:dPr>
                          <m:ctrlPr>
                            <a:rPr lang="en-US" sz="2400" i="1" smtClean="0">
                              <a:solidFill>
                                <a:schemeClr val="tx1"/>
                              </a:solidFill>
                              <a:latin typeface="Cambria Math"/>
                            </a:rPr>
                          </m:ctrlPr>
                        </m:dPr>
                        <m:e>
                          <m:r>
                            <m:rPr>
                              <m:nor/>
                            </m:rPr>
                            <a:rPr lang="el-GR" sz="2000" dirty="0"/>
                            <m:t>Θ</m:t>
                          </m:r>
                          <m:r>
                            <m:rPr>
                              <m:nor/>
                            </m:rPr>
                            <a:rPr lang="en-US" sz="2000" baseline="30000" dirty="0"/>
                            <m:t>(</m:t>
                          </m:r>
                          <m:r>
                            <m:rPr>
                              <m:nor/>
                            </m:rPr>
                            <a:rPr lang="en-US" sz="2000" baseline="30000" dirty="0"/>
                            <m:t>2</m:t>
                          </m:r>
                          <m:r>
                            <m:rPr>
                              <m:nor/>
                            </m:rPr>
                            <a:rPr lang="en-US" sz="2000" baseline="30000" dirty="0"/>
                            <m:t>)</m:t>
                          </m:r>
                          <m:r>
                            <m:rPr>
                              <m:nor/>
                            </m:rPr>
                            <a:rPr lang="en-US" sz="2000" baseline="-25000" dirty="0"/>
                            <m:t>10</m:t>
                          </m:r>
                          <m:r>
                            <m:rPr>
                              <m:nor/>
                            </m:rPr>
                            <a:rPr lang="en-US" sz="2000" dirty="0"/>
                            <m:t>∗ </m:t>
                          </m:r>
                          <m:r>
                            <m:rPr>
                              <m:nor/>
                            </m:rPr>
                            <a:rPr lang="en-US" sz="2000" dirty="0"/>
                            <m:t>a</m:t>
                          </m:r>
                          <m:r>
                            <m:rPr>
                              <m:nor/>
                            </m:rPr>
                            <a:rPr lang="en-US" sz="2000" baseline="30000" dirty="0"/>
                            <m:t>(</m:t>
                          </m:r>
                          <m:r>
                            <m:rPr>
                              <m:nor/>
                            </m:rPr>
                            <a:rPr lang="en-US" sz="2000" baseline="30000" dirty="0"/>
                            <m:t>2</m:t>
                          </m:r>
                          <m:r>
                            <m:rPr>
                              <m:nor/>
                            </m:rPr>
                            <a:rPr lang="en-US" sz="2000" baseline="30000" dirty="0"/>
                            <m:t>)</m:t>
                          </m:r>
                          <m:r>
                            <m:rPr>
                              <m:nor/>
                            </m:rPr>
                            <a:rPr lang="en-US" sz="2000" baseline="-25000" dirty="0"/>
                            <m:t>0 </m:t>
                          </m:r>
                          <m:r>
                            <m:rPr>
                              <m:nor/>
                            </m:rPr>
                            <a:rPr lang="en-US" sz="2000" dirty="0"/>
                            <m:t>+</m:t>
                          </m:r>
                          <m:r>
                            <m:rPr>
                              <m:nor/>
                            </m:rPr>
                            <a:rPr lang="el-GR" sz="2000" dirty="0"/>
                            <m:t>Θ</m:t>
                          </m:r>
                          <m:r>
                            <m:rPr>
                              <m:nor/>
                            </m:rPr>
                            <a:rPr lang="en-US" sz="2000" baseline="30000" dirty="0"/>
                            <m:t>(</m:t>
                          </m:r>
                          <m:r>
                            <m:rPr>
                              <m:nor/>
                            </m:rPr>
                            <a:rPr lang="en-US" sz="2000" baseline="30000" dirty="0"/>
                            <m:t>2</m:t>
                          </m:r>
                          <m:r>
                            <m:rPr>
                              <m:nor/>
                            </m:rPr>
                            <a:rPr lang="en-US" sz="2000" baseline="30000" dirty="0"/>
                            <m:t>)</m:t>
                          </m:r>
                          <m:r>
                            <m:rPr>
                              <m:nor/>
                            </m:rPr>
                            <a:rPr lang="en-US" sz="2000" baseline="-25000" dirty="0"/>
                            <m:t>11</m:t>
                          </m:r>
                          <m:r>
                            <m:rPr>
                              <m:nor/>
                            </m:rPr>
                            <a:rPr lang="en-US" sz="2000" dirty="0"/>
                            <m:t>∗ </m:t>
                          </m:r>
                          <m:r>
                            <m:rPr>
                              <m:nor/>
                            </m:rPr>
                            <a:rPr lang="en-US" sz="2000" dirty="0"/>
                            <m:t>a</m:t>
                          </m:r>
                          <m:r>
                            <m:rPr>
                              <m:nor/>
                            </m:rPr>
                            <a:rPr lang="en-US" sz="2000" baseline="30000" dirty="0"/>
                            <m:t>(</m:t>
                          </m:r>
                          <m:r>
                            <m:rPr>
                              <m:nor/>
                            </m:rPr>
                            <a:rPr lang="en-US" sz="2000" baseline="30000" dirty="0"/>
                            <m:t>2</m:t>
                          </m:r>
                          <m:r>
                            <m:rPr>
                              <m:nor/>
                            </m:rPr>
                            <a:rPr lang="en-US" sz="2000" baseline="30000" dirty="0"/>
                            <m:t>)</m:t>
                          </m:r>
                          <m:r>
                            <m:rPr>
                              <m:nor/>
                            </m:rPr>
                            <a:rPr lang="en-US" sz="2000" baseline="-25000" dirty="0"/>
                            <m:t>1 </m:t>
                          </m:r>
                          <m:r>
                            <m:rPr>
                              <m:nor/>
                            </m:rPr>
                            <a:rPr lang="en-US" sz="2000" dirty="0"/>
                            <m:t>+</m:t>
                          </m:r>
                          <m:r>
                            <m:rPr>
                              <m:nor/>
                            </m:rPr>
                            <a:rPr lang="el-GR" sz="2000" dirty="0"/>
                            <m:t> </m:t>
                          </m:r>
                          <m:r>
                            <m:rPr>
                              <m:nor/>
                            </m:rPr>
                            <a:rPr lang="el-GR" sz="2000" dirty="0"/>
                            <m:t>Θ</m:t>
                          </m:r>
                          <m:r>
                            <m:rPr>
                              <m:nor/>
                            </m:rPr>
                            <a:rPr lang="en-US" sz="2000" baseline="30000" dirty="0"/>
                            <m:t>(</m:t>
                          </m:r>
                          <m:r>
                            <m:rPr>
                              <m:nor/>
                            </m:rPr>
                            <a:rPr lang="en-US" sz="2000" baseline="30000" dirty="0"/>
                            <m:t>2</m:t>
                          </m:r>
                          <m:r>
                            <m:rPr>
                              <m:nor/>
                            </m:rPr>
                            <a:rPr lang="en-US" sz="2000" baseline="30000" dirty="0"/>
                            <m:t>)</m:t>
                          </m:r>
                          <m:r>
                            <m:rPr>
                              <m:nor/>
                            </m:rPr>
                            <a:rPr lang="en-US" sz="2000" baseline="-25000" dirty="0"/>
                            <m:t>12</m:t>
                          </m:r>
                          <m:r>
                            <m:rPr>
                              <m:nor/>
                            </m:rPr>
                            <a:rPr lang="en-US" sz="2000" dirty="0"/>
                            <m:t>∗ </m:t>
                          </m:r>
                          <m:r>
                            <m:rPr>
                              <m:nor/>
                            </m:rPr>
                            <a:rPr lang="en-US" sz="2000" dirty="0"/>
                            <m:t>a</m:t>
                          </m:r>
                          <m:r>
                            <m:rPr>
                              <m:nor/>
                            </m:rPr>
                            <a:rPr lang="en-US" sz="2000" baseline="30000" dirty="0"/>
                            <m:t>(</m:t>
                          </m:r>
                          <m:r>
                            <m:rPr>
                              <m:nor/>
                            </m:rPr>
                            <a:rPr lang="en-US" sz="2000" baseline="30000" dirty="0"/>
                            <m:t>2</m:t>
                          </m:r>
                          <m:r>
                            <m:rPr>
                              <m:nor/>
                            </m:rPr>
                            <a:rPr lang="en-US" sz="2000" baseline="30000" dirty="0"/>
                            <m:t>)</m:t>
                          </m:r>
                          <m:r>
                            <m:rPr>
                              <m:nor/>
                            </m:rPr>
                            <a:rPr lang="en-US" sz="2000" baseline="-25000" dirty="0"/>
                            <m:t>2 </m:t>
                          </m:r>
                          <m:r>
                            <m:rPr>
                              <m:nor/>
                            </m:rPr>
                            <a:rPr lang="en-US" sz="2000" dirty="0"/>
                            <m:t>+</m:t>
                          </m:r>
                          <m:r>
                            <m:rPr>
                              <m:nor/>
                            </m:rPr>
                            <a:rPr lang="el-GR" sz="2000" dirty="0"/>
                            <m:t> </m:t>
                          </m:r>
                          <m:r>
                            <m:rPr>
                              <m:nor/>
                            </m:rPr>
                            <a:rPr lang="el-GR" sz="2000" dirty="0"/>
                            <m:t>Θ</m:t>
                          </m:r>
                          <m:r>
                            <m:rPr>
                              <m:nor/>
                            </m:rPr>
                            <a:rPr lang="en-US" sz="2000" baseline="30000" dirty="0"/>
                            <m:t>(</m:t>
                          </m:r>
                          <m:r>
                            <m:rPr>
                              <m:nor/>
                            </m:rPr>
                            <a:rPr lang="en-US" sz="2000" baseline="30000" dirty="0"/>
                            <m:t>2</m:t>
                          </m:r>
                          <m:r>
                            <m:rPr>
                              <m:nor/>
                            </m:rPr>
                            <a:rPr lang="en-US" sz="2000" baseline="30000" dirty="0"/>
                            <m:t>)</m:t>
                          </m:r>
                          <m:r>
                            <m:rPr>
                              <m:nor/>
                            </m:rPr>
                            <a:rPr lang="en-US" sz="2000" baseline="-25000" dirty="0"/>
                            <m:t>13</m:t>
                          </m:r>
                          <m:r>
                            <m:rPr>
                              <m:nor/>
                            </m:rPr>
                            <a:rPr lang="en-US" sz="2000" dirty="0"/>
                            <m:t>∗ </m:t>
                          </m:r>
                          <m:r>
                            <m:rPr>
                              <m:nor/>
                            </m:rPr>
                            <a:rPr lang="en-US" sz="2000" dirty="0"/>
                            <m:t>a</m:t>
                          </m:r>
                          <m:r>
                            <m:rPr>
                              <m:nor/>
                            </m:rPr>
                            <a:rPr lang="en-US" sz="2000" baseline="30000" dirty="0"/>
                            <m:t>(</m:t>
                          </m:r>
                          <m:r>
                            <m:rPr>
                              <m:nor/>
                            </m:rPr>
                            <a:rPr lang="en-US" sz="2000" baseline="30000" dirty="0"/>
                            <m:t>2</m:t>
                          </m:r>
                          <m:r>
                            <m:rPr>
                              <m:nor/>
                            </m:rPr>
                            <a:rPr lang="en-US" sz="2000" baseline="30000" dirty="0"/>
                            <m:t>)</m:t>
                          </m:r>
                          <m:r>
                            <m:rPr>
                              <m:nor/>
                            </m:rPr>
                            <a:rPr lang="en-US" sz="2000" baseline="-25000" dirty="0"/>
                            <m:t>3 </m:t>
                          </m:r>
                          <m:r>
                            <m:rPr>
                              <m:nor/>
                            </m:rPr>
                            <a:rPr lang="en-US" sz="2000" dirty="0"/>
                            <m:t>+</m:t>
                          </m:r>
                          <m:r>
                            <m:rPr>
                              <m:nor/>
                            </m:rPr>
                            <a:rPr lang="el-GR" sz="2000" dirty="0"/>
                            <m:t> </m:t>
                          </m:r>
                          <m:r>
                            <m:rPr>
                              <m:nor/>
                            </m:rPr>
                            <a:rPr lang="el-GR" sz="2000" dirty="0"/>
                            <m:t>Θ</m:t>
                          </m:r>
                          <m:r>
                            <m:rPr>
                              <m:nor/>
                            </m:rPr>
                            <a:rPr lang="en-US" sz="2000" baseline="30000" dirty="0"/>
                            <m:t>(</m:t>
                          </m:r>
                          <m:r>
                            <m:rPr>
                              <m:nor/>
                            </m:rPr>
                            <a:rPr lang="en-US" sz="2000" baseline="30000" dirty="0"/>
                            <m:t>2</m:t>
                          </m:r>
                          <m:r>
                            <m:rPr>
                              <m:nor/>
                            </m:rPr>
                            <a:rPr lang="en-US" sz="2000" baseline="30000" dirty="0"/>
                            <m:t>)</m:t>
                          </m:r>
                          <m:r>
                            <m:rPr>
                              <m:nor/>
                            </m:rPr>
                            <a:rPr lang="en-US" sz="2000" baseline="-25000" dirty="0"/>
                            <m:t>14</m:t>
                          </m:r>
                          <m:r>
                            <m:rPr>
                              <m:nor/>
                            </m:rPr>
                            <a:rPr lang="en-US" sz="2000" dirty="0"/>
                            <m:t>∗ </m:t>
                          </m:r>
                          <m:r>
                            <m:rPr>
                              <m:nor/>
                            </m:rPr>
                            <a:rPr lang="en-US" sz="2000" dirty="0"/>
                            <m:t>a</m:t>
                          </m:r>
                          <m:r>
                            <m:rPr>
                              <m:nor/>
                            </m:rPr>
                            <a:rPr lang="en-US" sz="2000" baseline="30000" dirty="0"/>
                            <m:t>(</m:t>
                          </m:r>
                          <m:r>
                            <m:rPr>
                              <m:nor/>
                            </m:rPr>
                            <a:rPr lang="en-US" sz="2000" baseline="30000" dirty="0"/>
                            <m:t>2</m:t>
                          </m:r>
                          <m:r>
                            <m:rPr>
                              <m:nor/>
                            </m:rPr>
                            <a:rPr lang="en-US" sz="2000" baseline="30000" dirty="0"/>
                            <m:t>)</m:t>
                          </m:r>
                          <m:r>
                            <m:rPr>
                              <m:nor/>
                            </m:rPr>
                            <a:rPr lang="en-US" sz="2000" baseline="-25000" dirty="0"/>
                            <m:t>4</m:t>
                          </m:r>
                        </m:e>
                      </m:d>
                      <m:r>
                        <a:rPr lang="en-US" sz="2400" b="0" i="0" smtClean="0">
                          <a:solidFill>
                            <a:schemeClr val="tx1"/>
                          </a:solidFill>
                          <a:latin typeface="Cambria Math" panose="02040503050406030204" pitchFamily="18" charset="0"/>
                        </a:rPr>
                        <m:t>=</m:t>
                      </m:r>
                    </m:oMath>
                  </m:oMathPara>
                </a14:m>
                <a:endParaRPr lang="en-US" sz="2000" i="0" dirty="0">
                  <a:solidFill>
                    <a:schemeClr val="tx1"/>
                  </a:solidFill>
                </a:endParaRPr>
              </a:p>
              <a:p>
                <a:pPr lvl="0" algn="l" rtl="0"/>
                <a14:m>
                  <m:oMathPara xmlns:m="http://schemas.openxmlformats.org/officeDocument/2006/math">
                    <m:oMathParaPr>
                      <m:jc m:val="left"/>
                    </m:oMathParaPr>
                    <m:oMath xmlns:m="http://schemas.openxmlformats.org/officeDocument/2006/math">
                      <m:r>
                        <a:rPr lang="en-US" sz="2000">
                          <a:latin typeface="Cambria Math"/>
                        </a:rPr>
                        <m:t>=</m:t>
                      </m:r>
                      <m:r>
                        <m:rPr>
                          <m:nor/>
                        </m:rPr>
                        <a:rPr lang="en-US" sz="2000" i="1" dirty="0">
                          <a:solidFill>
                            <a:schemeClr val="tx1"/>
                          </a:solidFill>
                        </a:rPr>
                        <m:t>a</m:t>
                      </m:r>
                      <m:r>
                        <m:rPr>
                          <m:nor/>
                        </m:rPr>
                        <a:rPr lang="en-US" sz="2000" i="1" baseline="30000" dirty="0">
                          <a:solidFill>
                            <a:schemeClr val="tx1"/>
                          </a:solidFill>
                        </a:rPr>
                        <m:t>(</m:t>
                      </m:r>
                      <m:r>
                        <m:rPr>
                          <m:nor/>
                        </m:rPr>
                        <a:rPr lang="en-US" sz="2000" i="1" baseline="30000" dirty="0">
                          <a:solidFill>
                            <a:schemeClr val="tx1"/>
                          </a:solidFill>
                        </a:rPr>
                        <m:t>3</m:t>
                      </m:r>
                      <m:r>
                        <m:rPr>
                          <m:nor/>
                        </m:rPr>
                        <a:rPr lang="en-US" sz="2000" i="1" baseline="30000" dirty="0">
                          <a:solidFill>
                            <a:schemeClr val="tx1"/>
                          </a:solidFill>
                        </a:rPr>
                        <m:t>)</m:t>
                      </m:r>
                      <m:r>
                        <m:rPr>
                          <m:nor/>
                        </m:rPr>
                        <a:rPr lang="en-US" sz="2000" i="1" baseline="-25000" dirty="0">
                          <a:solidFill>
                            <a:schemeClr val="tx1"/>
                          </a:solidFill>
                        </a:rPr>
                        <m:t>1</m:t>
                      </m:r>
                    </m:oMath>
                  </m:oMathPara>
                </a14:m>
                <a:endParaRPr lang="he-IL" sz="2000" i="1" baseline="-25000" dirty="0">
                  <a:solidFill>
                    <a:schemeClr val="tx1"/>
                  </a:solidFill>
                </a:endParaRPr>
              </a:p>
              <a:p>
                <a:pPr algn="l" rtl="0"/>
                <a:endParaRPr lang="en-US" sz="2000" dirty="0">
                  <a:solidFill>
                    <a:schemeClr val="tx1"/>
                  </a:solidFill>
                  <a:cs typeface="Calibri" pitchFamily="34" charset="0"/>
                </a:endParaRPr>
              </a:p>
            </p:txBody>
          </p:sp>
        </mc:Choice>
        <mc:Fallback xmlns="">
          <p:sp>
            <p:nvSpPr>
              <p:cNvPr id="58" name="TextBox 57"/>
              <p:cNvSpPr txBox="1">
                <a:spLocks noRot="1" noChangeAspect="1" noMove="1" noResize="1" noEditPoints="1" noAdjustHandles="1" noChangeArrowheads="1" noChangeShapeType="1" noTextEdit="1"/>
              </p:cNvSpPr>
              <p:nvPr/>
            </p:nvSpPr>
            <p:spPr>
              <a:xfrm>
                <a:off x="4287475" y="4307275"/>
                <a:ext cx="7904523" cy="1377878"/>
              </a:xfrm>
              <a:prstGeom prst="rect">
                <a:avLst/>
              </a:prstGeom>
              <a:blipFill rotWithShape="0">
                <a:blip r:embed="rId6"/>
                <a:stretch>
                  <a:fillRect/>
                </a:stretch>
              </a:blipFill>
            </p:spPr>
            <p:txBody>
              <a:bodyPr/>
              <a:lstStyle/>
              <a:p>
                <a:r>
                  <a:rPr lang="he-IL">
                    <a:noFill/>
                  </a:rPr>
                  <a:t> </a:t>
                </a:r>
              </a:p>
            </p:txBody>
          </p:sp>
        </mc:Fallback>
      </mc:AlternateContent>
      <p:cxnSp>
        <p:nvCxnSpPr>
          <p:cNvPr id="61" name="Straight Connector 60"/>
          <p:cNvCxnSpPr/>
          <p:nvPr/>
        </p:nvCxnSpPr>
        <p:spPr>
          <a:xfrm>
            <a:off x="4281165" y="-36591"/>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a:off x="4281165" y="1694930"/>
            <a:ext cx="791083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4287476" y="3626468"/>
            <a:ext cx="791083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p:cNvCxnSpPr>
            <a:stCxn id="38" idx="6"/>
            <a:endCxn id="40" idx="2"/>
          </p:cNvCxnSpPr>
          <p:nvPr/>
        </p:nvCxnSpPr>
        <p:spPr>
          <a:xfrm>
            <a:off x="819631" y="2984258"/>
            <a:ext cx="2425557" cy="480021"/>
          </a:xfrm>
          <a:prstGeom prst="line">
            <a:avLst/>
          </a:prstGeom>
          <a:ln>
            <a:solidFill>
              <a:srgbClr val="002060"/>
            </a:solidFill>
          </a:ln>
        </p:spPr>
        <p:style>
          <a:lnRef idx="1">
            <a:schemeClr val="accent1"/>
          </a:lnRef>
          <a:fillRef idx="0">
            <a:schemeClr val="accent1"/>
          </a:fillRef>
          <a:effectRef idx="0">
            <a:schemeClr val="accent1"/>
          </a:effectRef>
          <a:fontRef idx="minor">
            <a:schemeClr val="tx1"/>
          </a:fontRef>
        </p:style>
      </p:cxnSp>
      <p:sp>
        <p:nvSpPr>
          <p:cNvPr id="36" name="Oval 35"/>
          <p:cNvSpPr/>
          <p:nvPr/>
        </p:nvSpPr>
        <p:spPr>
          <a:xfrm>
            <a:off x="30727" y="1444600"/>
            <a:ext cx="788904" cy="736431"/>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0"/>
            <a:endParaRPr lang="he-IL"/>
          </a:p>
        </p:txBody>
      </p:sp>
      <p:sp>
        <p:nvSpPr>
          <p:cNvPr id="37" name="Oval 36"/>
          <p:cNvSpPr/>
          <p:nvPr/>
        </p:nvSpPr>
        <p:spPr>
          <a:xfrm>
            <a:off x="30727" y="3787484"/>
            <a:ext cx="788904" cy="736431"/>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0"/>
            <a:endParaRPr lang="he-IL"/>
          </a:p>
        </p:txBody>
      </p:sp>
      <p:sp>
        <p:nvSpPr>
          <p:cNvPr id="38" name="Oval 37"/>
          <p:cNvSpPr/>
          <p:nvPr/>
        </p:nvSpPr>
        <p:spPr>
          <a:xfrm>
            <a:off x="30727" y="2616042"/>
            <a:ext cx="788904" cy="736431"/>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0"/>
            <a:endParaRPr lang="he-IL" dirty="0"/>
          </a:p>
        </p:txBody>
      </p:sp>
      <p:sp>
        <p:nvSpPr>
          <p:cNvPr id="39" name="Oval 38"/>
          <p:cNvSpPr/>
          <p:nvPr/>
        </p:nvSpPr>
        <p:spPr>
          <a:xfrm>
            <a:off x="30727" y="4958925"/>
            <a:ext cx="788904" cy="736431"/>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0"/>
            <a:endParaRPr lang="he-IL"/>
          </a:p>
        </p:txBody>
      </p:sp>
      <p:sp>
        <p:nvSpPr>
          <p:cNvPr id="40" name="Oval 39"/>
          <p:cNvSpPr/>
          <p:nvPr/>
        </p:nvSpPr>
        <p:spPr>
          <a:xfrm>
            <a:off x="3245188" y="2987884"/>
            <a:ext cx="773856" cy="952789"/>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0"/>
            <a:endParaRPr lang="he-IL"/>
          </a:p>
        </p:txBody>
      </p:sp>
      <p:cxnSp>
        <p:nvCxnSpPr>
          <p:cNvPr id="46" name="Straight Connector 45"/>
          <p:cNvCxnSpPr>
            <a:stCxn id="36" idx="6"/>
            <a:endCxn id="40" idx="2"/>
          </p:cNvCxnSpPr>
          <p:nvPr/>
        </p:nvCxnSpPr>
        <p:spPr>
          <a:xfrm>
            <a:off x="819631" y="1812816"/>
            <a:ext cx="2425557" cy="1651463"/>
          </a:xfrm>
          <a:prstGeom prst="line">
            <a:avLst/>
          </a:prstGeom>
          <a:ln>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a:stCxn id="37" idx="6"/>
            <a:endCxn id="40" idx="2"/>
          </p:cNvCxnSpPr>
          <p:nvPr/>
        </p:nvCxnSpPr>
        <p:spPr>
          <a:xfrm flipV="1">
            <a:off x="819631" y="3464279"/>
            <a:ext cx="2425557" cy="691421"/>
          </a:xfrm>
          <a:prstGeom prst="line">
            <a:avLst/>
          </a:prstGeom>
          <a:ln>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a:stCxn id="39" idx="6"/>
            <a:endCxn id="40" idx="2"/>
          </p:cNvCxnSpPr>
          <p:nvPr/>
        </p:nvCxnSpPr>
        <p:spPr>
          <a:xfrm flipV="1">
            <a:off x="819631" y="3464279"/>
            <a:ext cx="2425557" cy="1862862"/>
          </a:xfrm>
          <a:prstGeom prst="line">
            <a:avLst/>
          </a:prstGeom>
          <a:ln>
            <a:solidFill>
              <a:srgbClr val="002060"/>
            </a:solidFill>
          </a:ln>
        </p:spPr>
        <p:style>
          <a:lnRef idx="1">
            <a:schemeClr val="accent1"/>
          </a:lnRef>
          <a:fillRef idx="0">
            <a:schemeClr val="accent1"/>
          </a:fillRef>
          <a:effectRef idx="0">
            <a:schemeClr val="accent1"/>
          </a:effectRef>
          <a:fontRef idx="minor">
            <a:schemeClr val="tx1"/>
          </a:fontRef>
        </p:style>
      </p:cxnSp>
      <p:sp>
        <p:nvSpPr>
          <p:cNvPr id="76" name="TextBox 75"/>
          <p:cNvSpPr txBox="1"/>
          <p:nvPr/>
        </p:nvSpPr>
        <p:spPr>
          <a:xfrm>
            <a:off x="487652" y="4557817"/>
            <a:ext cx="990790" cy="461665"/>
          </a:xfrm>
          <a:prstGeom prst="rect">
            <a:avLst/>
          </a:prstGeom>
          <a:noFill/>
        </p:spPr>
        <p:txBody>
          <a:bodyPr wrap="square" rtlCol="0">
            <a:spAutoFit/>
          </a:bodyPr>
          <a:lstStyle/>
          <a:p>
            <a:pPr algn="ctr" rtl="0"/>
            <a:r>
              <a:rPr lang="el-GR" sz="2400" b="1" dirty="0">
                <a:solidFill>
                  <a:schemeClr val="tx2"/>
                </a:solidFill>
              </a:rPr>
              <a:t>Θ</a:t>
            </a:r>
            <a:r>
              <a:rPr lang="en-US" sz="2400" b="1" baseline="30000" dirty="0">
                <a:solidFill>
                  <a:schemeClr val="tx2"/>
                </a:solidFill>
              </a:rPr>
              <a:t>(2)</a:t>
            </a:r>
            <a:r>
              <a:rPr lang="en-US" sz="2400" b="1" baseline="-25000" dirty="0">
                <a:solidFill>
                  <a:schemeClr val="tx2"/>
                </a:solidFill>
              </a:rPr>
              <a:t>14</a:t>
            </a:r>
            <a:endParaRPr lang="en-US" sz="2400" b="1" dirty="0"/>
          </a:p>
        </p:txBody>
      </p:sp>
      <p:sp>
        <p:nvSpPr>
          <p:cNvPr id="77" name="Rectangle 76"/>
          <p:cNvSpPr/>
          <p:nvPr/>
        </p:nvSpPr>
        <p:spPr>
          <a:xfrm>
            <a:off x="3352231" y="3287604"/>
            <a:ext cx="559770" cy="369332"/>
          </a:xfrm>
          <a:prstGeom prst="rect">
            <a:avLst/>
          </a:prstGeom>
        </p:spPr>
        <p:txBody>
          <a:bodyPr wrap="none">
            <a:spAutoFit/>
          </a:bodyPr>
          <a:lstStyle/>
          <a:p>
            <a:pPr algn="ctr"/>
            <a:r>
              <a:rPr lang="en-US" b="1" i="1" dirty="0">
                <a:solidFill>
                  <a:schemeClr val="tx2"/>
                </a:solidFill>
              </a:rPr>
              <a:t>a</a:t>
            </a:r>
            <a:r>
              <a:rPr lang="en-US" b="1" i="1" baseline="30000" dirty="0">
                <a:solidFill>
                  <a:schemeClr val="tx2"/>
                </a:solidFill>
              </a:rPr>
              <a:t>(3)</a:t>
            </a:r>
            <a:r>
              <a:rPr lang="en-US" b="1" i="1" baseline="-25000" dirty="0">
                <a:solidFill>
                  <a:schemeClr val="tx2"/>
                </a:solidFill>
              </a:rPr>
              <a:t>1</a:t>
            </a:r>
            <a:endParaRPr lang="he-IL" b="1" i="1" baseline="-25000" dirty="0">
              <a:solidFill>
                <a:schemeClr val="tx2"/>
              </a:solidFill>
            </a:endParaRPr>
          </a:p>
        </p:txBody>
      </p:sp>
      <p:sp>
        <p:nvSpPr>
          <p:cNvPr id="32" name="Oval 31"/>
          <p:cNvSpPr/>
          <p:nvPr/>
        </p:nvSpPr>
        <p:spPr>
          <a:xfrm>
            <a:off x="30727" y="273158"/>
            <a:ext cx="788904" cy="736431"/>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0"/>
            <a:endParaRPr lang="he-IL"/>
          </a:p>
        </p:txBody>
      </p:sp>
      <p:sp>
        <p:nvSpPr>
          <p:cNvPr id="48" name="Rectangle 47"/>
          <p:cNvSpPr/>
          <p:nvPr/>
        </p:nvSpPr>
        <p:spPr>
          <a:xfrm>
            <a:off x="168369" y="1640580"/>
            <a:ext cx="518091" cy="338554"/>
          </a:xfrm>
          <a:prstGeom prst="rect">
            <a:avLst/>
          </a:prstGeom>
        </p:spPr>
        <p:txBody>
          <a:bodyPr wrap="none">
            <a:spAutoFit/>
          </a:bodyPr>
          <a:lstStyle/>
          <a:p>
            <a:pPr algn="ctr" rtl="0"/>
            <a:r>
              <a:rPr lang="en-US" sz="1600" b="1" i="1" dirty="0">
                <a:solidFill>
                  <a:schemeClr val="tx2"/>
                </a:solidFill>
              </a:rPr>
              <a:t>a</a:t>
            </a:r>
            <a:r>
              <a:rPr lang="en-US" sz="1600" b="1" i="1" baseline="30000" dirty="0">
                <a:solidFill>
                  <a:schemeClr val="tx2"/>
                </a:solidFill>
              </a:rPr>
              <a:t>(2)</a:t>
            </a:r>
            <a:r>
              <a:rPr lang="en-US" sz="1600" b="1" i="1" baseline="-25000" dirty="0">
                <a:solidFill>
                  <a:schemeClr val="tx2"/>
                </a:solidFill>
              </a:rPr>
              <a:t>1</a:t>
            </a:r>
            <a:endParaRPr lang="he-IL" sz="1600" b="1" i="1" baseline="-25000" dirty="0">
              <a:solidFill>
                <a:schemeClr val="tx2"/>
              </a:solidFill>
            </a:endParaRPr>
          </a:p>
        </p:txBody>
      </p:sp>
      <p:cxnSp>
        <p:nvCxnSpPr>
          <p:cNvPr id="49" name="Straight Connector 48"/>
          <p:cNvCxnSpPr>
            <a:stCxn id="32" idx="6"/>
            <a:endCxn id="40" idx="2"/>
          </p:cNvCxnSpPr>
          <p:nvPr/>
        </p:nvCxnSpPr>
        <p:spPr>
          <a:xfrm>
            <a:off x="819631" y="641374"/>
            <a:ext cx="2425557" cy="2822905"/>
          </a:xfrm>
          <a:prstGeom prst="line">
            <a:avLst/>
          </a:prstGeom>
          <a:ln>
            <a:solidFill>
              <a:srgbClr val="002060"/>
            </a:solidFill>
          </a:ln>
        </p:spPr>
        <p:style>
          <a:lnRef idx="1">
            <a:schemeClr val="accent1"/>
          </a:lnRef>
          <a:fillRef idx="0">
            <a:schemeClr val="accent1"/>
          </a:fillRef>
          <a:effectRef idx="0">
            <a:schemeClr val="accent1"/>
          </a:effectRef>
          <a:fontRef idx="minor">
            <a:schemeClr val="tx1"/>
          </a:fontRef>
        </p:style>
      </p:cxnSp>
      <p:sp>
        <p:nvSpPr>
          <p:cNvPr id="57" name="TextBox 56"/>
          <p:cNvSpPr txBox="1"/>
          <p:nvPr/>
        </p:nvSpPr>
        <p:spPr>
          <a:xfrm>
            <a:off x="1206559" y="832299"/>
            <a:ext cx="990790" cy="461665"/>
          </a:xfrm>
          <a:prstGeom prst="rect">
            <a:avLst/>
          </a:prstGeom>
          <a:noFill/>
        </p:spPr>
        <p:txBody>
          <a:bodyPr wrap="square" rtlCol="0">
            <a:spAutoFit/>
          </a:bodyPr>
          <a:lstStyle/>
          <a:p>
            <a:pPr algn="ctr" rtl="0"/>
            <a:r>
              <a:rPr lang="el-GR" sz="2400" b="1" dirty="0">
                <a:solidFill>
                  <a:schemeClr val="tx2"/>
                </a:solidFill>
              </a:rPr>
              <a:t>Θ</a:t>
            </a:r>
            <a:r>
              <a:rPr lang="en-US" sz="2400" b="1" baseline="30000" dirty="0">
                <a:solidFill>
                  <a:schemeClr val="tx2"/>
                </a:solidFill>
              </a:rPr>
              <a:t>(2)</a:t>
            </a:r>
            <a:r>
              <a:rPr lang="en-US" sz="2400" b="1" baseline="-25000" dirty="0">
                <a:solidFill>
                  <a:schemeClr val="tx2"/>
                </a:solidFill>
              </a:rPr>
              <a:t>10</a:t>
            </a:r>
            <a:endParaRPr lang="en-US" sz="2400" b="1" dirty="0"/>
          </a:p>
        </p:txBody>
      </p:sp>
    </p:spTree>
    <p:extLst>
      <p:ext uri="{BB962C8B-B14F-4D97-AF65-F5344CB8AC3E}">
        <p14:creationId xmlns:p14="http://schemas.microsoft.com/office/powerpoint/2010/main" val="166000546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Left Brace 2"/>
          <p:cNvSpPr/>
          <p:nvPr/>
        </p:nvSpPr>
        <p:spPr>
          <a:xfrm rot="16200000">
            <a:off x="5141704" y="-2827483"/>
            <a:ext cx="474785" cy="7260178"/>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4" name="Rectangle 33"/>
          <p:cNvSpPr/>
          <p:nvPr/>
        </p:nvSpPr>
        <p:spPr>
          <a:xfrm>
            <a:off x="4784997" y="1139023"/>
            <a:ext cx="1188198" cy="584775"/>
          </a:xfrm>
          <a:prstGeom prst="rect">
            <a:avLst/>
          </a:prstGeom>
        </p:spPr>
        <p:txBody>
          <a:bodyPr wrap="square">
            <a:spAutoFit/>
          </a:bodyPr>
          <a:lstStyle/>
          <a:p>
            <a:pPr algn="ctr" rtl="0"/>
            <a:r>
              <a:rPr lang="en-US" sz="3200" dirty="0"/>
              <a:t>V</a:t>
            </a:r>
            <a:r>
              <a:rPr lang="en-US" sz="3200" baseline="30000" dirty="0"/>
              <a:t>(2)</a:t>
            </a:r>
            <a:r>
              <a:rPr lang="en-US" sz="3200" baseline="-25000" dirty="0"/>
              <a:t>1</a:t>
            </a:r>
          </a:p>
        </p:txBody>
      </p:sp>
      <mc:AlternateContent xmlns:mc="http://schemas.openxmlformats.org/markup-compatibility/2006" xmlns:a14="http://schemas.microsoft.com/office/drawing/2010/main">
        <mc:Choice Requires="a14">
          <p:sp>
            <p:nvSpPr>
              <p:cNvPr id="5" name="TextBox 4"/>
              <p:cNvSpPr txBox="1"/>
              <p:nvPr/>
            </p:nvSpPr>
            <p:spPr>
              <a:xfrm>
                <a:off x="156132" y="1413338"/>
                <a:ext cx="5817063" cy="1931811"/>
              </a:xfrm>
              <a:prstGeom prst="rect">
                <a:avLst/>
              </a:prstGeom>
              <a:noFill/>
            </p:spPr>
            <p:txBody>
              <a:bodyPr wrap="square" rtlCol="0">
                <a:spAutoFit/>
              </a:bodyPr>
              <a:lstStyle/>
              <a:p>
                <a:pPr algn="l" rtl="0"/>
                <a14:m>
                  <m:oMath xmlns:m="http://schemas.openxmlformats.org/officeDocument/2006/math">
                    <m:r>
                      <m:rPr>
                        <m:nor/>
                      </m:rPr>
                      <a:rPr lang="en-US" sz="3200" dirty="0" smtClean="0"/>
                      <m:t>V</m:t>
                    </m:r>
                    <m:r>
                      <m:rPr>
                        <m:nor/>
                      </m:rPr>
                      <a:rPr lang="en-US" sz="3200" baseline="30000" dirty="0" smtClean="0"/>
                      <m:t>(</m:t>
                    </m:r>
                    <m:r>
                      <m:rPr>
                        <m:nor/>
                      </m:rPr>
                      <a:rPr lang="en-US" sz="3200" baseline="30000" dirty="0" smtClean="0"/>
                      <m:t>2</m:t>
                    </m:r>
                    <m:r>
                      <m:rPr>
                        <m:nor/>
                      </m:rPr>
                      <a:rPr lang="en-US" sz="3200" baseline="30000" dirty="0" smtClean="0"/>
                      <m:t>)  = </m:t>
                    </m:r>
                    <m:d>
                      <m:dPr>
                        <m:ctrlPr>
                          <a:rPr lang="en-US" sz="3200" b="0" i="1" dirty="0" smtClean="0">
                            <a:latin typeface="Cambria Math"/>
                          </a:rPr>
                        </m:ctrlPr>
                      </m:dPr>
                      <m:e>
                        <m:m>
                          <m:mPr>
                            <m:mcs>
                              <m:mc>
                                <m:mcPr>
                                  <m:count m:val="1"/>
                                  <m:mcJc m:val="center"/>
                                </m:mcPr>
                              </m:mc>
                            </m:mcs>
                            <m:ctrlPr>
                              <a:rPr lang="en-US" sz="3200" b="0" i="1" dirty="0" smtClean="0">
                                <a:latin typeface="Cambria Math"/>
                              </a:rPr>
                            </m:ctrlPr>
                          </m:mPr>
                          <m:mr>
                            <m:e>
                              <m:r>
                                <m:rPr>
                                  <m:nor/>
                                </m:rPr>
                                <a:rPr lang="en-US" sz="3200" dirty="0"/>
                                <m:t>V</m:t>
                              </m:r>
                              <m:r>
                                <m:rPr>
                                  <m:nor/>
                                </m:rPr>
                                <a:rPr lang="en-US" sz="3200" baseline="30000" dirty="0"/>
                                <m:t>(</m:t>
                              </m:r>
                              <m:r>
                                <m:rPr>
                                  <m:nor/>
                                </m:rPr>
                                <a:rPr lang="en-US" sz="3200" baseline="30000" dirty="0"/>
                                <m:t>2</m:t>
                              </m:r>
                              <m:r>
                                <m:rPr>
                                  <m:nor/>
                                </m:rPr>
                                <a:rPr lang="en-US" sz="3200" baseline="30000" dirty="0"/>
                                <m:t>)</m:t>
                              </m:r>
                              <m:r>
                                <m:rPr>
                                  <m:nor/>
                                </m:rPr>
                                <a:rPr lang="en-US" sz="3200" baseline="-25000" dirty="0"/>
                                <m:t>1 </m:t>
                              </m:r>
                            </m:e>
                          </m:mr>
                          <m:mr>
                            <m:e>
                              <m:r>
                                <m:rPr>
                                  <m:nor/>
                                </m:rPr>
                                <a:rPr lang="en-US" sz="3200" dirty="0"/>
                                <m:t>V</m:t>
                              </m:r>
                              <m:r>
                                <m:rPr>
                                  <m:nor/>
                                </m:rPr>
                                <a:rPr lang="en-US" sz="3200" baseline="30000" dirty="0"/>
                                <m:t>(</m:t>
                              </m:r>
                              <m:r>
                                <m:rPr>
                                  <m:nor/>
                                </m:rPr>
                                <a:rPr lang="en-US" sz="3200" baseline="30000" dirty="0"/>
                                <m:t>2</m:t>
                              </m:r>
                              <m:r>
                                <m:rPr>
                                  <m:nor/>
                                </m:rPr>
                                <a:rPr lang="en-US" sz="3200" baseline="30000" dirty="0"/>
                                <m:t>)</m:t>
                              </m:r>
                              <m:r>
                                <m:rPr>
                                  <m:nor/>
                                </m:rPr>
                                <a:rPr lang="en-US" sz="3200" b="0" i="0" baseline="-25000" dirty="0" smtClean="0"/>
                                <m:t>2</m:t>
                              </m:r>
                              <m:r>
                                <m:rPr>
                                  <m:nor/>
                                </m:rPr>
                                <a:rPr lang="en-US" sz="3200" baseline="-25000" dirty="0"/>
                                <m:t> </m:t>
                              </m:r>
                            </m:e>
                          </m:mr>
                          <m:mr>
                            <m:e>
                              <m:r>
                                <m:rPr>
                                  <m:nor/>
                                </m:rPr>
                                <a:rPr lang="en-US" sz="3200" dirty="0"/>
                                <m:t>V</m:t>
                              </m:r>
                              <m:r>
                                <m:rPr>
                                  <m:nor/>
                                </m:rPr>
                                <a:rPr lang="en-US" sz="3200" baseline="30000" dirty="0"/>
                                <m:t>(</m:t>
                              </m:r>
                              <m:r>
                                <m:rPr>
                                  <m:nor/>
                                </m:rPr>
                                <a:rPr lang="en-US" sz="3200" baseline="30000" dirty="0"/>
                                <m:t>2</m:t>
                              </m:r>
                              <m:r>
                                <m:rPr>
                                  <m:nor/>
                                </m:rPr>
                                <a:rPr lang="en-US" sz="3200" baseline="30000" dirty="0"/>
                                <m:t>)</m:t>
                              </m:r>
                              <m:r>
                                <m:rPr>
                                  <m:nor/>
                                </m:rPr>
                                <a:rPr lang="en-US" sz="3200" b="0" i="0" baseline="-25000" dirty="0" smtClean="0"/>
                                <m:t>3</m:t>
                              </m:r>
                              <m:r>
                                <m:rPr>
                                  <m:nor/>
                                </m:rPr>
                                <a:rPr lang="en-US" sz="3200" baseline="-25000" dirty="0"/>
                                <m:t> </m:t>
                              </m:r>
                            </m:e>
                          </m:mr>
                          <m:mr>
                            <m:e>
                              <m:r>
                                <m:rPr>
                                  <m:nor/>
                                </m:rPr>
                                <a:rPr lang="en-US" sz="3200" dirty="0"/>
                                <m:t>V</m:t>
                              </m:r>
                              <m:r>
                                <m:rPr>
                                  <m:nor/>
                                </m:rPr>
                                <a:rPr lang="en-US" sz="3200" baseline="30000" dirty="0"/>
                                <m:t>(</m:t>
                              </m:r>
                              <m:r>
                                <m:rPr>
                                  <m:nor/>
                                </m:rPr>
                                <a:rPr lang="en-US" sz="3200" baseline="30000" dirty="0"/>
                                <m:t>2</m:t>
                              </m:r>
                              <m:r>
                                <m:rPr>
                                  <m:nor/>
                                </m:rPr>
                                <a:rPr lang="en-US" sz="3200" baseline="30000" dirty="0"/>
                                <m:t>)</m:t>
                              </m:r>
                              <m:r>
                                <m:rPr>
                                  <m:nor/>
                                </m:rPr>
                                <a:rPr lang="en-US" sz="3200" b="0" i="0" baseline="-25000" dirty="0" smtClean="0"/>
                                <m:t>4</m:t>
                              </m:r>
                              <m:r>
                                <m:rPr>
                                  <m:nor/>
                                </m:rPr>
                                <a:rPr lang="en-US" sz="3200" baseline="-25000" dirty="0"/>
                                <m:t> </m:t>
                              </m:r>
                            </m:e>
                          </m:mr>
                        </m:m>
                      </m:e>
                    </m:d>
                  </m:oMath>
                </a14:m>
                <a:r>
                  <a:rPr lang="en-US" sz="3200" dirty="0"/>
                  <a:t> =</a:t>
                </a:r>
                <a:r>
                  <a:rPr lang="el-GR" sz="3200" dirty="0"/>
                  <a:t> Θ</a:t>
                </a:r>
                <a:r>
                  <a:rPr lang="en-US" sz="3200" baseline="30000" dirty="0"/>
                  <a:t>(1)</a:t>
                </a:r>
                <a:r>
                  <a:rPr lang="en-US" sz="3200" dirty="0"/>
                  <a:t>*</a:t>
                </a:r>
                <a:r>
                  <a:rPr lang="en-US" sz="3200" u="sng" dirty="0"/>
                  <a:t>z</a:t>
                </a:r>
                <a:r>
                  <a:rPr lang="en-US" sz="3200" dirty="0"/>
                  <a:t> = </a:t>
                </a:r>
                <a:r>
                  <a:rPr lang="el-GR" sz="3200" dirty="0"/>
                  <a:t>Θ</a:t>
                </a:r>
                <a:r>
                  <a:rPr lang="en-US" sz="3200" baseline="30000" dirty="0"/>
                  <a:t>(1)</a:t>
                </a:r>
                <a:r>
                  <a:rPr lang="en-US" sz="3200" dirty="0"/>
                  <a:t>*</a:t>
                </a:r>
                <a14:m>
                  <m:oMath xmlns:m="http://schemas.openxmlformats.org/officeDocument/2006/math">
                    <m:r>
                      <m:rPr>
                        <m:nor/>
                      </m:rPr>
                      <a:rPr lang="en-US" sz="3200" dirty="0">
                        <a:latin typeface="Cambria Math"/>
                      </a:rPr>
                      <m:t>a</m:t>
                    </m:r>
                    <m:r>
                      <m:rPr>
                        <m:nor/>
                      </m:rPr>
                      <a:rPr lang="en-US" sz="3200" baseline="30000" dirty="0"/>
                      <m:t>(</m:t>
                    </m:r>
                    <m:r>
                      <m:rPr>
                        <m:nor/>
                      </m:rPr>
                      <a:rPr lang="en-US" sz="3200" b="0" i="0" baseline="30000" dirty="0" smtClean="0"/>
                      <m:t>1</m:t>
                    </m:r>
                    <m:r>
                      <m:rPr>
                        <m:nor/>
                      </m:rPr>
                      <a:rPr lang="en-US" sz="3200" baseline="30000" dirty="0"/>
                      <m:t>)</m:t>
                    </m:r>
                  </m:oMath>
                </a14:m>
                <a:r>
                  <a:rPr lang="en-US" sz="3200" dirty="0"/>
                  <a:t> </a:t>
                </a:r>
              </a:p>
            </p:txBody>
          </p:sp>
        </mc:Choice>
        <mc:Fallback xmlns="">
          <p:sp>
            <p:nvSpPr>
              <p:cNvPr id="5" name="TextBox 4"/>
              <p:cNvSpPr txBox="1">
                <a:spLocks noRot="1" noChangeAspect="1" noMove="1" noResize="1" noEditPoints="1" noAdjustHandles="1" noChangeArrowheads="1" noChangeShapeType="1" noTextEdit="1"/>
              </p:cNvSpPr>
              <p:nvPr/>
            </p:nvSpPr>
            <p:spPr>
              <a:xfrm>
                <a:off x="156132" y="1413338"/>
                <a:ext cx="5817063" cy="1931811"/>
              </a:xfrm>
              <a:prstGeom prst="rect">
                <a:avLst/>
              </a:prstGeom>
              <a:blipFill rotWithShape="0">
                <a:blip r:embed="rId4"/>
                <a:stretch>
                  <a:fillRect/>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47" name="TextBox 46"/>
              <p:cNvSpPr txBox="1"/>
              <p:nvPr/>
            </p:nvSpPr>
            <p:spPr>
              <a:xfrm>
                <a:off x="156132" y="4443871"/>
                <a:ext cx="5817063" cy="999889"/>
              </a:xfrm>
              <a:prstGeom prst="rect">
                <a:avLst/>
              </a:prstGeom>
              <a:noFill/>
            </p:spPr>
            <p:txBody>
              <a:bodyPr wrap="square" rtlCol="0">
                <a:spAutoFit/>
              </a:bodyPr>
              <a:lstStyle/>
              <a:p>
                <a:pPr algn="l" rtl="0"/>
                <a14:m>
                  <m:oMath xmlns:m="http://schemas.openxmlformats.org/officeDocument/2006/math">
                    <m:r>
                      <m:rPr>
                        <m:nor/>
                      </m:rPr>
                      <a:rPr lang="en-US" sz="3200" dirty="0" smtClean="0">
                        <a:latin typeface="Cambria Math"/>
                      </a:rPr>
                      <m:t>a</m:t>
                    </m:r>
                    <m:r>
                      <m:rPr>
                        <m:nor/>
                      </m:rPr>
                      <a:rPr lang="en-US" sz="3200" baseline="30000" dirty="0" smtClean="0"/>
                      <m:t>(</m:t>
                    </m:r>
                    <m:r>
                      <m:rPr>
                        <m:nor/>
                      </m:rPr>
                      <a:rPr lang="en-US" sz="3200" baseline="30000" dirty="0" smtClean="0"/>
                      <m:t>2</m:t>
                    </m:r>
                    <m:r>
                      <m:rPr>
                        <m:nor/>
                      </m:rPr>
                      <a:rPr lang="en-US" sz="3200" baseline="30000" dirty="0" smtClean="0"/>
                      <m:t>)  = </m:t>
                    </m:r>
                  </m:oMath>
                </a14:m>
                <a:r>
                  <a:rPr lang="en-US" sz="3200" dirty="0"/>
                  <a:t> </a:t>
                </a:r>
                <a14:m>
                  <m:oMath xmlns:m="http://schemas.openxmlformats.org/officeDocument/2006/math">
                    <m:d>
                      <m:dPr>
                        <m:ctrlPr>
                          <a:rPr lang="he-IL" sz="3200" i="1">
                            <a:latin typeface="Cambria Math"/>
                          </a:rPr>
                        </m:ctrlPr>
                      </m:dPr>
                      <m:e>
                        <m:m>
                          <m:mPr>
                            <m:mcs>
                              <m:mc>
                                <m:mcPr>
                                  <m:count m:val="1"/>
                                  <m:mcJc m:val="center"/>
                                </m:mcPr>
                              </m:mc>
                            </m:mcs>
                            <m:ctrlPr>
                              <a:rPr lang="he-IL" sz="3200" i="1">
                                <a:latin typeface="Cambria Math"/>
                              </a:rPr>
                            </m:ctrlPr>
                          </m:mPr>
                          <m:mr>
                            <m:e>
                              <m:r>
                                <m:rPr>
                                  <m:brk m:alnAt="7"/>
                                </m:rPr>
                                <a:rPr lang="he-IL" sz="3200" b="0" i="1" smtClean="0">
                                  <a:latin typeface="Cambria Math" panose="02040503050406030204" pitchFamily="18" charset="0"/>
                                </a:rPr>
                                <m:t>1</m:t>
                              </m:r>
                            </m:e>
                          </m:mr>
                          <m:mr>
                            <m:e>
                              <m:r>
                                <m:rPr>
                                  <m:sty m:val="p"/>
                                </m:rPr>
                                <a:rPr lang="en-US" sz="3200" dirty="0">
                                  <a:latin typeface="Cambria Math"/>
                                </a:rPr>
                                <m:t>g</m:t>
                              </m:r>
                              <m:d>
                                <m:dPr>
                                  <m:ctrlPr>
                                    <a:rPr lang="en-US" sz="3200" i="1" dirty="0">
                                      <a:latin typeface="Cambria Math"/>
                                    </a:rPr>
                                  </m:ctrlPr>
                                </m:dPr>
                                <m:e>
                                  <m:r>
                                    <m:rPr>
                                      <m:nor/>
                                    </m:rPr>
                                    <a:rPr lang="en-US" sz="3200" dirty="0"/>
                                    <m:t>V</m:t>
                                  </m:r>
                                  <m:r>
                                    <m:rPr>
                                      <m:nor/>
                                    </m:rPr>
                                    <a:rPr lang="en-US" sz="3200" dirty="0"/>
                                    <m:t>(</m:t>
                                  </m:r>
                                  <m:r>
                                    <m:rPr>
                                      <m:nor/>
                                    </m:rPr>
                                    <a:rPr lang="en-US" sz="3200" dirty="0"/>
                                    <m:t>2</m:t>
                                  </m:r>
                                  <m:r>
                                    <m:rPr>
                                      <m:nor/>
                                    </m:rPr>
                                    <a:rPr lang="en-US" sz="3200" dirty="0"/>
                                    <m:t>)</m:t>
                                  </m:r>
                                </m:e>
                              </m:d>
                            </m:e>
                          </m:mr>
                        </m:m>
                      </m:e>
                    </m:d>
                  </m:oMath>
                </a14:m>
                <a:r>
                  <a:rPr lang="en-US" sz="3200" dirty="0"/>
                  <a:t>   </a:t>
                </a:r>
                <a:r>
                  <a:rPr lang="en-US" sz="2400" dirty="0">
                    <a:solidFill>
                      <a:srgbClr val="0070C0"/>
                    </a:solidFill>
                  </a:rPr>
                  <a:t>(5x1 vector)</a:t>
                </a:r>
              </a:p>
            </p:txBody>
          </p:sp>
        </mc:Choice>
        <mc:Fallback xmlns="">
          <p:sp>
            <p:nvSpPr>
              <p:cNvPr id="47" name="TextBox 46"/>
              <p:cNvSpPr txBox="1">
                <a:spLocks noRot="1" noChangeAspect="1" noMove="1" noResize="1" noEditPoints="1" noAdjustHandles="1" noChangeArrowheads="1" noChangeShapeType="1" noTextEdit="1"/>
              </p:cNvSpPr>
              <p:nvPr/>
            </p:nvSpPr>
            <p:spPr>
              <a:xfrm>
                <a:off x="156132" y="4443871"/>
                <a:ext cx="5817063" cy="999889"/>
              </a:xfrm>
              <a:prstGeom prst="rect">
                <a:avLst/>
              </a:prstGeom>
              <a:blipFill rotWithShape="0">
                <a:blip r:embed="rId5"/>
                <a:stretch>
                  <a:fillRect/>
                </a:stretch>
              </a:blipFill>
            </p:spPr>
            <p:txBody>
              <a:bodyPr/>
              <a:lstStyle/>
              <a:p>
                <a:r>
                  <a:rPr lang="he-IL">
                    <a:noFill/>
                  </a:rPr>
                  <a:t> </a:t>
                </a:r>
              </a:p>
            </p:txBody>
          </p:sp>
        </mc:Fallback>
      </mc:AlternateContent>
      <p:sp>
        <p:nvSpPr>
          <p:cNvPr id="48" name="TextBox 47"/>
          <p:cNvSpPr txBox="1"/>
          <p:nvPr/>
        </p:nvSpPr>
        <p:spPr>
          <a:xfrm>
            <a:off x="179287" y="15071"/>
            <a:ext cx="9543831" cy="646331"/>
          </a:xfrm>
          <a:prstGeom prst="rect">
            <a:avLst/>
          </a:prstGeom>
          <a:noFill/>
        </p:spPr>
        <p:txBody>
          <a:bodyPr wrap="square" rtlCol="0">
            <a:spAutoFit/>
          </a:bodyPr>
          <a:lstStyle/>
          <a:p>
            <a:pPr algn="l" rtl="0"/>
            <a:r>
              <a:rPr lang="en-US" sz="3600" dirty="0"/>
              <a:t>a</a:t>
            </a:r>
            <a:r>
              <a:rPr lang="en-US" sz="3600" baseline="30000" dirty="0"/>
              <a:t>(2)</a:t>
            </a:r>
            <a:r>
              <a:rPr lang="en-US" sz="3600" baseline="-25000" dirty="0"/>
              <a:t>1 </a:t>
            </a:r>
            <a:r>
              <a:rPr lang="en-US" sz="3600" dirty="0"/>
              <a:t>= g(</a:t>
            </a:r>
            <a:r>
              <a:rPr lang="el-GR" sz="3600" dirty="0"/>
              <a:t>Θ</a:t>
            </a:r>
            <a:r>
              <a:rPr lang="en-US" sz="3600" baseline="30000" dirty="0"/>
              <a:t>(1)</a:t>
            </a:r>
            <a:r>
              <a:rPr lang="en-US" sz="3600" baseline="-25000" dirty="0"/>
              <a:t>10</a:t>
            </a:r>
            <a:r>
              <a:rPr lang="en-US" sz="3600" dirty="0"/>
              <a:t>*z0+</a:t>
            </a:r>
            <a:r>
              <a:rPr lang="el-GR" sz="3600" dirty="0"/>
              <a:t> Θ</a:t>
            </a:r>
            <a:r>
              <a:rPr lang="en-US" sz="3600" baseline="30000" dirty="0"/>
              <a:t>(1)</a:t>
            </a:r>
            <a:r>
              <a:rPr lang="en-US" sz="3600" baseline="-25000" dirty="0"/>
              <a:t>11</a:t>
            </a:r>
            <a:r>
              <a:rPr lang="en-US" sz="3600" dirty="0"/>
              <a:t>*z1+</a:t>
            </a:r>
            <a:r>
              <a:rPr lang="el-GR" sz="3600" dirty="0"/>
              <a:t> Θ</a:t>
            </a:r>
            <a:r>
              <a:rPr lang="en-US" sz="3600" baseline="30000" dirty="0"/>
              <a:t>(1)</a:t>
            </a:r>
            <a:r>
              <a:rPr lang="en-US" sz="3600" baseline="-25000" dirty="0"/>
              <a:t>12</a:t>
            </a:r>
            <a:r>
              <a:rPr lang="en-US" sz="3600" dirty="0"/>
              <a:t>*z2+</a:t>
            </a:r>
            <a:r>
              <a:rPr lang="el-GR" sz="3600" dirty="0"/>
              <a:t> Θ</a:t>
            </a:r>
            <a:r>
              <a:rPr lang="en-US" sz="3600" baseline="30000" dirty="0"/>
              <a:t>(1)</a:t>
            </a:r>
            <a:r>
              <a:rPr lang="en-US" sz="3600" baseline="-25000" dirty="0"/>
              <a:t>13</a:t>
            </a:r>
            <a:r>
              <a:rPr lang="en-US" sz="3600" dirty="0"/>
              <a:t>*z3)</a:t>
            </a:r>
            <a:r>
              <a:rPr lang="en-US" sz="3600" baseline="-25000" dirty="0"/>
              <a:t> </a:t>
            </a:r>
            <a:endParaRPr lang="he-IL" sz="3600" baseline="-25000" dirty="0"/>
          </a:p>
        </p:txBody>
      </p:sp>
      <mc:AlternateContent xmlns:mc="http://schemas.openxmlformats.org/markup-compatibility/2006" xmlns:a14="http://schemas.microsoft.com/office/drawing/2010/main">
        <mc:Choice Requires="a14">
          <p:sp>
            <p:nvSpPr>
              <p:cNvPr id="49" name="TextBox 48"/>
              <p:cNvSpPr txBox="1"/>
              <p:nvPr/>
            </p:nvSpPr>
            <p:spPr>
              <a:xfrm>
                <a:off x="179287" y="5716650"/>
                <a:ext cx="5817063" cy="1077218"/>
              </a:xfrm>
              <a:prstGeom prst="rect">
                <a:avLst/>
              </a:prstGeom>
              <a:noFill/>
            </p:spPr>
            <p:txBody>
              <a:bodyPr wrap="square" rtlCol="0">
                <a:spAutoFit/>
              </a:bodyPr>
              <a:lstStyle/>
              <a:p>
                <a:pPr algn="l" rtl="0"/>
                <a14:m>
                  <m:oMath xmlns:m="http://schemas.openxmlformats.org/officeDocument/2006/math">
                    <m:r>
                      <m:rPr>
                        <m:nor/>
                      </m:rPr>
                      <a:rPr lang="en-US" sz="3200" dirty="0" smtClean="0">
                        <a:latin typeface="Cambria Math"/>
                      </a:rPr>
                      <m:t>a</m:t>
                    </m:r>
                    <m:r>
                      <m:rPr>
                        <m:nor/>
                      </m:rPr>
                      <a:rPr lang="en-US" sz="3200" baseline="30000" dirty="0" smtClean="0"/>
                      <m:t>(</m:t>
                    </m:r>
                    <m:r>
                      <m:rPr>
                        <m:nor/>
                      </m:rPr>
                      <a:rPr lang="en-US" sz="3200" b="0" i="0" baseline="30000" dirty="0" smtClean="0"/>
                      <m:t>3</m:t>
                    </m:r>
                    <m:r>
                      <m:rPr>
                        <m:nor/>
                      </m:rPr>
                      <a:rPr lang="en-US" sz="3200" baseline="30000" dirty="0" smtClean="0"/>
                      <m:t>)</m:t>
                    </m:r>
                    <m:r>
                      <m:rPr>
                        <m:nor/>
                      </m:rPr>
                      <a:rPr lang="en-US" sz="3200" b="0" baseline="30000" dirty="0" smtClean="0"/>
                      <m:t>  </m:t>
                    </m:r>
                    <m:r>
                      <m:rPr>
                        <m:nor/>
                      </m:rPr>
                      <a:rPr lang="en-US" sz="3200" b="0" dirty="0" smtClean="0"/>
                      <m:t>= </m:t>
                    </m:r>
                    <m:r>
                      <m:rPr>
                        <m:sty m:val="p"/>
                      </m:rPr>
                      <a:rPr lang="en-US" sz="3200" b="0" i="0" dirty="0" smtClean="0">
                        <a:latin typeface="Cambria Math"/>
                      </a:rPr>
                      <m:t>g</m:t>
                    </m:r>
                    <m:r>
                      <a:rPr lang="en-US" sz="3200" b="0" i="0" dirty="0" smtClean="0">
                        <a:latin typeface="Cambria Math"/>
                      </a:rPr>
                      <m:t>(</m:t>
                    </m:r>
                    <m:r>
                      <m:rPr>
                        <m:nor/>
                      </m:rPr>
                      <a:rPr lang="en-US" sz="3200" dirty="0"/>
                      <m:t>V</m:t>
                    </m:r>
                    <m:r>
                      <m:rPr>
                        <m:nor/>
                      </m:rPr>
                      <a:rPr lang="en-US" sz="3200" baseline="30000" dirty="0"/>
                      <m:t>(</m:t>
                    </m:r>
                    <m:r>
                      <m:rPr>
                        <m:nor/>
                      </m:rPr>
                      <a:rPr lang="en-US" sz="3200" b="0" i="0" baseline="30000" dirty="0" smtClean="0"/>
                      <m:t>3</m:t>
                    </m:r>
                    <m:r>
                      <m:rPr>
                        <m:nor/>
                      </m:rPr>
                      <a:rPr lang="en-US" sz="3200" baseline="30000" dirty="0"/>
                      <m:t>)</m:t>
                    </m:r>
                    <m:r>
                      <a:rPr lang="en-US" sz="3200" b="0" i="0" dirty="0" smtClean="0">
                        <a:latin typeface="Cambria Math"/>
                      </a:rPr>
                      <m:t>)</m:t>
                    </m:r>
                  </m:oMath>
                </a14:m>
                <a:r>
                  <a:rPr lang="en-US" sz="3200" dirty="0"/>
                  <a:t>   </a:t>
                </a:r>
                <a:r>
                  <a:rPr lang="en-US" sz="2400" dirty="0">
                    <a:solidFill>
                      <a:srgbClr val="0070C0"/>
                    </a:solidFill>
                  </a:rPr>
                  <a:t>(1x1 vector)</a:t>
                </a:r>
              </a:p>
              <a:p>
                <a:pPr algn="l" rtl="0"/>
                <a:endParaRPr lang="en-US" sz="3200" dirty="0"/>
              </a:p>
            </p:txBody>
          </p:sp>
        </mc:Choice>
        <mc:Fallback xmlns="">
          <p:sp>
            <p:nvSpPr>
              <p:cNvPr id="49" name="TextBox 48"/>
              <p:cNvSpPr txBox="1">
                <a:spLocks noRot="1" noChangeAspect="1" noMove="1" noResize="1" noEditPoints="1" noAdjustHandles="1" noChangeArrowheads="1" noChangeShapeType="1" noTextEdit="1"/>
              </p:cNvSpPr>
              <p:nvPr/>
            </p:nvSpPr>
            <p:spPr>
              <a:xfrm>
                <a:off x="179287" y="5716650"/>
                <a:ext cx="5817063" cy="1077218"/>
              </a:xfrm>
              <a:prstGeom prst="rect">
                <a:avLst/>
              </a:prstGeom>
              <a:blipFill rotWithShape="0">
                <a:blip r:embed="rId6"/>
                <a:stretch>
                  <a:fillRect/>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60" name="TextBox 59"/>
              <p:cNvSpPr txBox="1"/>
              <p:nvPr/>
            </p:nvSpPr>
            <p:spPr>
              <a:xfrm>
                <a:off x="179287" y="3708126"/>
                <a:ext cx="6450113" cy="1065869"/>
              </a:xfrm>
              <a:prstGeom prst="rect">
                <a:avLst/>
              </a:prstGeom>
              <a:noFill/>
            </p:spPr>
            <p:txBody>
              <a:bodyPr wrap="square" rtlCol="0">
                <a:spAutoFit/>
              </a:bodyPr>
              <a:lstStyle/>
              <a:p>
                <a:pPr algn="l" rtl="0"/>
                <a14:m>
                  <m:oMathPara xmlns:m="http://schemas.openxmlformats.org/officeDocument/2006/math">
                    <m:oMathParaPr>
                      <m:jc m:val="left"/>
                    </m:oMathParaPr>
                    <m:oMath xmlns:m="http://schemas.openxmlformats.org/officeDocument/2006/math">
                      <m:r>
                        <m:rPr>
                          <m:nor/>
                        </m:rPr>
                        <a:rPr lang="en-US" sz="3200" dirty="0" smtClean="0">
                          <a:latin typeface="Cambria Math"/>
                        </a:rPr>
                        <m:t>a</m:t>
                      </m:r>
                      <m:r>
                        <m:rPr>
                          <m:nor/>
                        </m:rPr>
                        <a:rPr lang="en-US" sz="3200" baseline="30000" dirty="0" smtClean="0"/>
                        <m:t>(</m:t>
                      </m:r>
                      <m:r>
                        <m:rPr>
                          <m:nor/>
                        </m:rPr>
                        <a:rPr lang="en-US" sz="3200" b="0" i="0" baseline="30000" dirty="0" smtClean="0"/>
                        <m:t>1</m:t>
                      </m:r>
                      <m:r>
                        <m:rPr>
                          <m:nor/>
                        </m:rPr>
                        <a:rPr lang="en-US" sz="3200" baseline="30000" dirty="0" smtClean="0"/>
                        <m:t>)</m:t>
                      </m:r>
                      <m:r>
                        <m:rPr>
                          <m:nor/>
                        </m:rPr>
                        <a:rPr lang="en-US" sz="3200" b="0" dirty="0" smtClean="0"/>
                        <m:t>  =</m:t>
                      </m:r>
                      <m:r>
                        <m:rPr>
                          <m:nor/>
                        </m:rPr>
                        <a:rPr lang="en-US" sz="3200" b="0" i="0" dirty="0" smtClean="0"/>
                        <m:t> </m:t>
                      </m:r>
                      <m:r>
                        <m:rPr>
                          <m:nor/>
                        </m:rPr>
                        <a:rPr lang="en-US" sz="3200" b="0" i="0" dirty="0" smtClean="0"/>
                        <m:t>z</m:t>
                      </m:r>
                      <m:r>
                        <m:rPr>
                          <m:nor/>
                        </m:rPr>
                        <a:rPr lang="en-US" sz="3200" b="0" i="0" dirty="0" smtClean="0"/>
                        <m:t>    </m:t>
                      </m:r>
                      <m:r>
                        <m:rPr>
                          <m:nor/>
                        </m:rPr>
                        <a:rPr lang="en-US" sz="2400" dirty="0">
                          <a:solidFill>
                            <a:srgbClr val="0070C0"/>
                          </a:solidFill>
                        </a:rPr>
                        <m:t>(</m:t>
                      </m:r>
                      <m:r>
                        <m:rPr>
                          <m:nor/>
                        </m:rPr>
                        <a:rPr lang="en-US" sz="2400" b="0" i="0" dirty="0" smtClean="0">
                          <a:solidFill>
                            <a:srgbClr val="0070C0"/>
                          </a:solidFill>
                        </a:rPr>
                        <m:t>z</m:t>
                      </m:r>
                      <m:r>
                        <m:rPr>
                          <m:nor/>
                        </m:rPr>
                        <a:rPr lang="en-US" sz="2400" b="0" i="0" dirty="0" smtClean="0">
                          <a:solidFill>
                            <a:srgbClr val="0070C0"/>
                          </a:solidFill>
                        </a:rPr>
                        <m:t> </m:t>
                      </m:r>
                      <m:r>
                        <m:rPr>
                          <m:nor/>
                        </m:rPr>
                        <a:rPr lang="en-US" sz="2400" b="0" i="0" dirty="0" smtClean="0">
                          <a:solidFill>
                            <a:srgbClr val="0070C0"/>
                          </a:solidFill>
                        </a:rPr>
                        <m:t>is</m:t>
                      </m:r>
                      <m:r>
                        <m:rPr>
                          <m:nor/>
                        </m:rPr>
                        <a:rPr lang="en-US" sz="2400" b="0" i="0" dirty="0" smtClean="0">
                          <a:solidFill>
                            <a:srgbClr val="0070C0"/>
                          </a:solidFill>
                        </a:rPr>
                        <m:t> </m:t>
                      </m:r>
                      <m:r>
                        <m:rPr>
                          <m:nor/>
                        </m:rPr>
                        <a:rPr lang="en-US" sz="2400" b="0" i="0" dirty="0" smtClean="0">
                          <a:solidFill>
                            <a:srgbClr val="0070C0"/>
                          </a:solidFill>
                        </a:rPr>
                        <m:t>the</m:t>
                      </m:r>
                      <m:r>
                        <m:rPr>
                          <m:nor/>
                        </m:rPr>
                        <a:rPr lang="en-US" sz="2400" b="0" i="0" dirty="0" smtClean="0">
                          <a:solidFill>
                            <a:srgbClr val="0070C0"/>
                          </a:solidFill>
                        </a:rPr>
                        <m:t> </m:t>
                      </m:r>
                      <m:r>
                        <m:rPr>
                          <m:nor/>
                        </m:rPr>
                        <a:rPr lang="en-US" sz="2400" b="0" i="0" dirty="0" smtClean="0">
                          <a:solidFill>
                            <a:srgbClr val="0070C0"/>
                          </a:solidFill>
                        </a:rPr>
                        <m:t>4</m:t>
                      </m:r>
                      <m:r>
                        <m:rPr>
                          <m:nor/>
                        </m:rPr>
                        <a:rPr lang="en-US" sz="2400" dirty="0">
                          <a:solidFill>
                            <a:srgbClr val="0070C0"/>
                          </a:solidFill>
                        </a:rPr>
                        <m:t>x</m:t>
                      </m:r>
                      <m:r>
                        <m:rPr>
                          <m:nor/>
                        </m:rPr>
                        <a:rPr lang="en-US" sz="2400" dirty="0">
                          <a:solidFill>
                            <a:srgbClr val="0070C0"/>
                          </a:solidFill>
                        </a:rPr>
                        <m:t>1 </m:t>
                      </m:r>
                      <m:r>
                        <m:rPr>
                          <m:nor/>
                        </m:rPr>
                        <a:rPr lang="en-US" sz="2400" b="0" i="0" dirty="0" smtClean="0">
                          <a:solidFill>
                            <a:srgbClr val="0070C0"/>
                          </a:solidFill>
                        </a:rPr>
                        <m:t>input</m:t>
                      </m:r>
                      <m:r>
                        <m:rPr>
                          <m:nor/>
                        </m:rPr>
                        <a:rPr lang="en-US" sz="2400" b="0" i="0" dirty="0" smtClean="0">
                          <a:solidFill>
                            <a:srgbClr val="0070C0"/>
                          </a:solidFill>
                        </a:rPr>
                        <m:t> </m:t>
                      </m:r>
                      <m:r>
                        <m:rPr>
                          <m:nor/>
                        </m:rPr>
                        <a:rPr lang="en-US" sz="2400" dirty="0">
                          <a:solidFill>
                            <a:srgbClr val="0070C0"/>
                          </a:solidFill>
                        </a:rPr>
                        <m:t>vector</m:t>
                      </m:r>
                      <m:r>
                        <m:rPr>
                          <m:nor/>
                        </m:rPr>
                        <a:rPr lang="en-US" sz="2400" dirty="0">
                          <a:solidFill>
                            <a:srgbClr val="0070C0"/>
                          </a:solidFill>
                        </a:rPr>
                        <m:t>)</m:t>
                      </m:r>
                    </m:oMath>
                  </m:oMathPara>
                </a14:m>
                <a:endParaRPr lang="en-US" sz="2400" dirty="0">
                  <a:solidFill>
                    <a:srgbClr val="0070C0"/>
                  </a:solidFill>
                </a:endParaRPr>
              </a:p>
              <a:p>
                <a:pPr algn="l" rtl="0"/>
                <a:endParaRPr lang="en-US" sz="3200" dirty="0"/>
              </a:p>
            </p:txBody>
          </p:sp>
        </mc:Choice>
        <mc:Fallback xmlns="">
          <p:sp>
            <p:nvSpPr>
              <p:cNvPr id="60" name="TextBox 59"/>
              <p:cNvSpPr txBox="1">
                <a:spLocks noRot="1" noChangeAspect="1" noMove="1" noResize="1" noEditPoints="1" noAdjustHandles="1" noChangeArrowheads="1" noChangeShapeType="1" noTextEdit="1"/>
              </p:cNvSpPr>
              <p:nvPr/>
            </p:nvSpPr>
            <p:spPr>
              <a:xfrm>
                <a:off x="179287" y="3708126"/>
                <a:ext cx="6450113" cy="1065869"/>
              </a:xfrm>
              <a:prstGeom prst="rect">
                <a:avLst/>
              </a:prstGeom>
              <a:blipFill rotWithShape="0">
                <a:blip r:embed="rId7"/>
                <a:stretch>
                  <a:fillRect/>
                </a:stretch>
              </a:blipFill>
            </p:spPr>
            <p:txBody>
              <a:bodyPr/>
              <a:lstStyle/>
              <a:p>
                <a:r>
                  <a:rPr lang="he-IL">
                    <a:noFill/>
                  </a:rPr>
                  <a:t> </a:t>
                </a:r>
              </a:p>
            </p:txBody>
          </p:sp>
        </mc:Fallback>
      </mc:AlternateContent>
      <p:graphicFrame>
        <p:nvGraphicFramePr>
          <p:cNvPr id="2" name="Object 1"/>
          <p:cNvGraphicFramePr>
            <a:graphicFrameLocks noChangeAspect="1"/>
          </p:cNvGraphicFramePr>
          <p:nvPr>
            <p:extLst>
              <p:ext uri="{D42A27DB-BD31-4B8C-83A1-F6EECF244321}">
                <p14:modId xmlns:p14="http://schemas.microsoft.com/office/powerpoint/2010/main" val="1587900283"/>
              </p:ext>
            </p:extLst>
          </p:nvPr>
        </p:nvGraphicFramePr>
        <p:xfrm>
          <a:off x="179287" y="3538305"/>
          <a:ext cx="914400" cy="198438"/>
        </p:xfrm>
        <a:graphic>
          <a:graphicData uri="http://schemas.openxmlformats.org/presentationml/2006/ole">
            <mc:AlternateContent xmlns:mc="http://schemas.openxmlformats.org/markup-compatibility/2006">
              <mc:Choice xmlns:v="urn:schemas-microsoft-com:vml" Requires="v">
                <p:oleObj spid="_x0000_s1196" name="Equation" r:id="rId8" imgW="914400" imgH="198720" progId="Equation.DSMT4">
                  <p:embed/>
                </p:oleObj>
              </mc:Choice>
              <mc:Fallback>
                <p:oleObj name="Equation" r:id="rId8" imgW="914400" imgH="198720" progId="Equation.DSMT4">
                  <p:embed/>
                  <p:pic>
                    <p:nvPicPr>
                      <p:cNvPr id="0" name=""/>
                      <p:cNvPicPr/>
                      <p:nvPr/>
                    </p:nvPicPr>
                    <p:blipFill>
                      <a:blip r:embed="rId9"/>
                      <a:stretch>
                        <a:fillRect/>
                      </a:stretch>
                    </p:blipFill>
                    <p:spPr>
                      <a:xfrm>
                        <a:off x="179287" y="3538305"/>
                        <a:ext cx="914400" cy="198438"/>
                      </a:xfrm>
                      <a:prstGeom prst="rect">
                        <a:avLst/>
                      </a:prstGeom>
                    </p:spPr>
                  </p:pic>
                </p:oleObj>
              </mc:Fallback>
            </mc:AlternateContent>
          </a:graphicData>
        </a:graphic>
      </p:graphicFrame>
      <p:pic>
        <p:nvPicPr>
          <p:cNvPr id="6" name="Picture 5"/>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896449" y="2033881"/>
            <a:ext cx="6225474" cy="1311268"/>
          </a:xfrm>
          <a:prstGeom prst="rect">
            <a:avLst/>
          </a:prstGeom>
          <a:ln>
            <a:solidFill>
              <a:schemeClr val="tx1"/>
            </a:solidFill>
          </a:ln>
        </p:spPr>
      </p:pic>
    </p:spTree>
    <p:extLst>
      <p:ext uri="{BB962C8B-B14F-4D97-AF65-F5344CB8AC3E}">
        <p14:creationId xmlns:p14="http://schemas.microsoft.com/office/powerpoint/2010/main" val="3412110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2"/>
          <p:cNvSpPr txBox="1">
            <a:spLocks/>
          </p:cNvSpPr>
          <p:nvPr/>
        </p:nvSpPr>
        <p:spPr>
          <a:xfrm>
            <a:off x="8728363" y="0"/>
            <a:ext cx="3352799" cy="1325563"/>
          </a:xfrm>
          <a:prstGeom prst="rect">
            <a:avLst/>
          </a:prstGeom>
        </p:spPr>
        <p:txBody>
          <a:bodyPr vert="horz" lIns="91440" tIns="45720" rIns="91440" bIns="45720" rtlCol="0" anchor="ctr">
            <a:normAutofit fontScale="92500" lnSpcReduction="10000"/>
          </a:bodyPr>
          <a:lstStyle>
            <a:lvl1pPr algn="r" defTabSz="914400" rtl="0" eaLnBrk="1" latinLnBrk="0" hangingPunct="1">
              <a:lnSpc>
                <a:spcPct val="90000"/>
              </a:lnSpc>
              <a:spcBef>
                <a:spcPct val="0"/>
              </a:spcBef>
              <a:buNone/>
              <a:defRPr sz="3600" kern="1200">
                <a:solidFill>
                  <a:schemeClr val="bg1"/>
                </a:solidFill>
                <a:latin typeface="+mj-lt"/>
                <a:ea typeface="+mj-ea"/>
                <a:cs typeface="+mj-cs"/>
              </a:defRPr>
            </a:lvl1pPr>
          </a:lstStyle>
          <a:p>
            <a:r>
              <a:rPr lang="he-IL" sz="5400" dirty="0">
                <a:latin typeface="+mn-lt"/>
                <a:ea typeface="+mn-ea"/>
                <a:cs typeface="+mn-cs"/>
              </a:rPr>
              <a:t>מבנה סיסטמטי</a:t>
            </a:r>
          </a:p>
        </p:txBody>
      </p:sp>
      <p:sp>
        <p:nvSpPr>
          <p:cNvPr id="56" name="Title 2">
            <a:extLst>
              <a:ext uri="{FF2B5EF4-FFF2-40B4-BE49-F238E27FC236}">
                <a16:creationId xmlns="" xmlns:a16="http://schemas.microsoft.com/office/drawing/2014/main" id="{CA1397CE-F275-42F9-8296-BBA73E4542B6}"/>
              </a:ext>
            </a:extLst>
          </p:cNvPr>
          <p:cNvSpPr txBox="1">
            <a:spLocks/>
          </p:cNvSpPr>
          <p:nvPr/>
        </p:nvSpPr>
        <p:spPr>
          <a:xfrm>
            <a:off x="-1" y="-19483"/>
            <a:ext cx="6205929" cy="1325563"/>
          </a:xfrm>
          <a:prstGeom prst="rect">
            <a:avLst/>
          </a:prstGeom>
        </p:spPr>
        <p:txBody>
          <a:bodyPr vert="horz" lIns="91440" tIns="45720" rIns="91440" bIns="45720" rtlCol="0" anchor="ctr">
            <a:normAutofit/>
          </a:bodyPr>
          <a:lstStyle>
            <a:lvl1pPr algn="r" defTabSz="914400" rtl="0" eaLnBrk="1" latinLnBrk="0" hangingPunct="1">
              <a:lnSpc>
                <a:spcPct val="90000"/>
              </a:lnSpc>
              <a:spcBef>
                <a:spcPct val="0"/>
              </a:spcBef>
              <a:buNone/>
              <a:defRPr sz="3600" kern="1200">
                <a:solidFill>
                  <a:schemeClr val="bg1"/>
                </a:solidFill>
                <a:latin typeface="+mj-lt"/>
                <a:ea typeface="+mj-ea"/>
                <a:cs typeface="+mj-cs"/>
              </a:defRPr>
            </a:lvl1pPr>
          </a:lstStyle>
          <a:p>
            <a:pPr algn="l"/>
            <a:r>
              <a:rPr lang="en-US" sz="4800" dirty="0">
                <a:solidFill>
                  <a:schemeClr val="tx1"/>
                </a:solidFill>
                <a:latin typeface="+mn-lt"/>
                <a:ea typeface="+mn-ea"/>
                <a:cs typeface="+mn-cs"/>
              </a:rPr>
              <a:t>Forward Propagation</a:t>
            </a:r>
            <a:r>
              <a:rPr lang="en-US" sz="4800" baseline="30000" dirty="0">
                <a:solidFill>
                  <a:schemeClr val="tx1"/>
                </a:solidFill>
                <a:latin typeface="+mn-lt"/>
                <a:ea typeface="+mn-ea"/>
                <a:cs typeface="+mn-cs"/>
                <a:hlinkClick r:id="rId3"/>
              </a:rPr>
              <a:t>[!]</a:t>
            </a:r>
            <a:endParaRPr lang="he-IL" sz="4800" baseline="30000" dirty="0">
              <a:solidFill>
                <a:schemeClr val="tx1"/>
              </a:solidFill>
              <a:cs typeface="+mn-cs"/>
            </a:endParaRPr>
          </a:p>
        </p:txBody>
      </p:sp>
      <p:sp>
        <p:nvSpPr>
          <p:cNvPr id="7" name="Oval 6"/>
          <p:cNvSpPr/>
          <p:nvPr/>
        </p:nvSpPr>
        <p:spPr>
          <a:xfrm>
            <a:off x="270372" y="2303757"/>
            <a:ext cx="1139798" cy="618429"/>
          </a:xfrm>
          <a:prstGeom prst="ellipse">
            <a:avLst/>
          </a:prstGeom>
          <a:solidFill>
            <a:schemeClr val="bg1"/>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0"/>
            <a:endParaRPr lang="he-IL"/>
          </a:p>
        </p:txBody>
      </p:sp>
      <p:sp>
        <p:nvSpPr>
          <p:cNvPr id="8" name="Oval 7"/>
          <p:cNvSpPr/>
          <p:nvPr/>
        </p:nvSpPr>
        <p:spPr>
          <a:xfrm>
            <a:off x="270372" y="4092970"/>
            <a:ext cx="1139798" cy="618429"/>
          </a:xfrm>
          <a:prstGeom prst="ellipse">
            <a:avLst/>
          </a:prstGeom>
          <a:no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0"/>
            <a:endParaRPr lang="he-IL"/>
          </a:p>
        </p:txBody>
      </p:sp>
      <p:sp>
        <p:nvSpPr>
          <p:cNvPr id="9" name="Oval 8"/>
          <p:cNvSpPr/>
          <p:nvPr/>
        </p:nvSpPr>
        <p:spPr>
          <a:xfrm>
            <a:off x="270372" y="3198364"/>
            <a:ext cx="1139798" cy="618429"/>
          </a:xfrm>
          <a:prstGeom prst="ellipse">
            <a:avLst/>
          </a:prstGeom>
          <a:no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0"/>
            <a:endParaRPr lang="he-IL"/>
          </a:p>
        </p:txBody>
      </p:sp>
      <p:sp>
        <p:nvSpPr>
          <p:cNvPr id="10" name="Oval 9"/>
          <p:cNvSpPr/>
          <p:nvPr/>
        </p:nvSpPr>
        <p:spPr>
          <a:xfrm>
            <a:off x="4256366" y="1988574"/>
            <a:ext cx="1139798" cy="618429"/>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0"/>
            <a:endParaRPr lang="he-IL"/>
          </a:p>
        </p:txBody>
      </p:sp>
      <p:sp>
        <p:nvSpPr>
          <p:cNvPr id="11" name="Oval 10"/>
          <p:cNvSpPr/>
          <p:nvPr/>
        </p:nvSpPr>
        <p:spPr>
          <a:xfrm>
            <a:off x="4256366" y="3564782"/>
            <a:ext cx="1139798" cy="618429"/>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0"/>
            <a:endParaRPr lang="he-IL"/>
          </a:p>
        </p:txBody>
      </p:sp>
      <p:sp>
        <p:nvSpPr>
          <p:cNvPr id="12" name="Oval 11"/>
          <p:cNvSpPr/>
          <p:nvPr/>
        </p:nvSpPr>
        <p:spPr>
          <a:xfrm>
            <a:off x="4256366" y="2776678"/>
            <a:ext cx="1139798" cy="618429"/>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0"/>
            <a:endParaRPr lang="he-IL"/>
          </a:p>
        </p:txBody>
      </p:sp>
      <p:sp>
        <p:nvSpPr>
          <p:cNvPr id="13" name="Oval 12"/>
          <p:cNvSpPr/>
          <p:nvPr/>
        </p:nvSpPr>
        <p:spPr>
          <a:xfrm>
            <a:off x="4256366" y="4352887"/>
            <a:ext cx="1139798" cy="618429"/>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0"/>
            <a:endParaRPr lang="he-IL"/>
          </a:p>
        </p:txBody>
      </p:sp>
      <p:sp>
        <p:nvSpPr>
          <p:cNvPr id="14" name="Oval 13"/>
          <p:cNvSpPr/>
          <p:nvPr/>
        </p:nvSpPr>
        <p:spPr>
          <a:xfrm>
            <a:off x="8713136" y="3213969"/>
            <a:ext cx="1139798" cy="618429"/>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0"/>
            <a:endParaRPr lang="he-IL"/>
          </a:p>
        </p:txBody>
      </p:sp>
      <p:cxnSp>
        <p:nvCxnSpPr>
          <p:cNvPr id="20" name="Straight Connector 19"/>
          <p:cNvCxnSpPr>
            <a:stCxn id="7" idx="6"/>
            <a:endCxn id="12" idx="2"/>
          </p:cNvCxnSpPr>
          <p:nvPr/>
        </p:nvCxnSpPr>
        <p:spPr>
          <a:xfrm>
            <a:off x="1410170" y="2612972"/>
            <a:ext cx="2846196" cy="472921"/>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p:cNvCxnSpPr>
            <a:stCxn id="7" idx="6"/>
            <a:endCxn id="11" idx="2"/>
          </p:cNvCxnSpPr>
          <p:nvPr/>
        </p:nvCxnSpPr>
        <p:spPr>
          <a:xfrm>
            <a:off x="1410170" y="2612972"/>
            <a:ext cx="2846196" cy="1261025"/>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p:cNvCxnSpPr>
            <a:stCxn id="7" idx="6"/>
            <a:endCxn id="13" idx="2"/>
          </p:cNvCxnSpPr>
          <p:nvPr/>
        </p:nvCxnSpPr>
        <p:spPr>
          <a:xfrm>
            <a:off x="1410170" y="2612972"/>
            <a:ext cx="2846196" cy="204913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p:cNvCxnSpPr>
            <a:stCxn id="9" idx="6"/>
            <a:endCxn id="10" idx="2"/>
          </p:cNvCxnSpPr>
          <p:nvPr/>
        </p:nvCxnSpPr>
        <p:spPr>
          <a:xfrm flipV="1">
            <a:off x="1410170" y="2297789"/>
            <a:ext cx="2846196" cy="1209790"/>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p:cNvCxnSpPr>
            <a:stCxn id="9" idx="6"/>
            <a:endCxn id="12" idx="2"/>
          </p:cNvCxnSpPr>
          <p:nvPr/>
        </p:nvCxnSpPr>
        <p:spPr>
          <a:xfrm flipV="1">
            <a:off x="1410170" y="3085893"/>
            <a:ext cx="2846196" cy="421686"/>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a:stCxn id="9" idx="6"/>
            <a:endCxn id="11" idx="2"/>
          </p:cNvCxnSpPr>
          <p:nvPr/>
        </p:nvCxnSpPr>
        <p:spPr>
          <a:xfrm>
            <a:off x="1410170" y="3507579"/>
            <a:ext cx="2846196" cy="366418"/>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p:cNvCxnSpPr>
            <a:stCxn id="9" idx="6"/>
            <a:endCxn id="13" idx="2"/>
          </p:cNvCxnSpPr>
          <p:nvPr/>
        </p:nvCxnSpPr>
        <p:spPr>
          <a:xfrm>
            <a:off x="1410170" y="3507579"/>
            <a:ext cx="2846196" cy="1154523"/>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Straight Connector 41"/>
          <p:cNvCxnSpPr>
            <a:stCxn id="8" idx="6"/>
            <a:endCxn id="10" idx="2"/>
          </p:cNvCxnSpPr>
          <p:nvPr/>
        </p:nvCxnSpPr>
        <p:spPr>
          <a:xfrm flipV="1">
            <a:off x="1410170" y="2297789"/>
            <a:ext cx="2846196" cy="2104396"/>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Connector 44"/>
          <p:cNvCxnSpPr>
            <a:stCxn id="8" idx="6"/>
            <a:endCxn id="12" idx="2"/>
          </p:cNvCxnSpPr>
          <p:nvPr/>
        </p:nvCxnSpPr>
        <p:spPr>
          <a:xfrm flipV="1">
            <a:off x="1410170" y="3085893"/>
            <a:ext cx="2846196" cy="1316292"/>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Straight Connector 47"/>
          <p:cNvCxnSpPr>
            <a:stCxn id="8" idx="6"/>
            <a:endCxn id="11" idx="2"/>
          </p:cNvCxnSpPr>
          <p:nvPr/>
        </p:nvCxnSpPr>
        <p:spPr>
          <a:xfrm flipV="1">
            <a:off x="1410170" y="3873997"/>
            <a:ext cx="2846196" cy="528188"/>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p:cNvCxnSpPr>
            <a:stCxn id="8" idx="6"/>
            <a:endCxn id="13" idx="2"/>
          </p:cNvCxnSpPr>
          <p:nvPr/>
        </p:nvCxnSpPr>
        <p:spPr>
          <a:xfrm>
            <a:off x="1410170" y="4402185"/>
            <a:ext cx="2846196" cy="259917"/>
          </a:xfrm>
          <a:prstGeom prst="line">
            <a:avLst/>
          </a:prstGeom>
        </p:spPr>
        <p:style>
          <a:lnRef idx="1">
            <a:schemeClr val="accent1"/>
          </a:lnRef>
          <a:fillRef idx="0">
            <a:schemeClr val="accent1"/>
          </a:fillRef>
          <a:effectRef idx="0">
            <a:schemeClr val="accent1"/>
          </a:effectRef>
          <a:fontRef idx="minor">
            <a:schemeClr val="tx1"/>
          </a:fontRef>
        </p:style>
      </p:cxnSp>
      <p:cxnSp>
        <p:nvCxnSpPr>
          <p:cNvPr id="54" name="Straight Connector 53"/>
          <p:cNvCxnSpPr>
            <a:stCxn id="10" idx="6"/>
            <a:endCxn id="14" idx="2"/>
          </p:cNvCxnSpPr>
          <p:nvPr/>
        </p:nvCxnSpPr>
        <p:spPr>
          <a:xfrm>
            <a:off x="5396164" y="2297789"/>
            <a:ext cx="3316972" cy="1225395"/>
          </a:xfrm>
          <a:prstGeom prst="line">
            <a:avLst/>
          </a:prstGeom>
          <a:ln>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a:stCxn id="12" idx="6"/>
            <a:endCxn id="14" idx="2"/>
          </p:cNvCxnSpPr>
          <p:nvPr/>
        </p:nvCxnSpPr>
        <p:spPr>
          <a:xfrm>
            <a:off x="5396164" y="3085893"/>
            <a:ext cx="3316972" cy="437291"/>
          </a:xfrm>
          <a:prstGeom prst="line">
            <a:avLst/>
          </a:prstGeom>
          <a:ln>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a:stCxn id="11" idx="6"/>
            <a:endCxn id="14" idx="2"/>
          </p:cNvCxnSpPr>
          <p:nvPr/>
        </p:nvCxnSpPr>
        <p:spPr>
          <a:xfrm flipV="1">
            <a:off x="5396164" y="3523184"/>
            <a:ext cx="3316972" cy="350813"/>
          </a:xfrm>
          <a:prstGeom prst="line">
            <a:avLst/>
          </a:prstGeom>
          <a:ln>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a:stCxn id="13" idx="6"/>
            <a:endCxn id="14" idx="2"/>
          </p:cNvCxnSpPr>
          <p:nvPr/>
        </p:nvCxnSpPr>
        <p:spPr>
          <a:xfrm flipV="1">
            <a:off x="5396164" y="3523184"/>
            <a:ext cx="3316972" cy="1138918"/>
          </a:xfrm>
          <a:prstGeom prst="line">
            <a:avLst/>
          </a:prstGeom>
          <a:ln>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p:nvPr/>
        </p:nvCxnSpPr>
        <p:spPr>
          <a:xfrm>
            <a:off x="9852935" y="3523184"/>
            <a:ext cx="656562" cy="0"/>
          </a:xfrm>
          <a:prstGeom prst="straightConnector1">
            <a:avLst/>
          </a:prstGeom>
          <a:ln w="19050">
            <a:solidFill>
              <a:srgbClr val="00B050"/>
            </a:solidFill>
            <a:tailEnd type="triangle" w="lg" len="lg"/>
          </a:ln>
        </p:spPr>
        <p:style>
          <a:lnRef idx="1">
            <a:schemeClr val="accent1"/>
          </a:lnRef>
          <a:fillRef idx="0">
            <a:schemeClr val="accent1"/>
          </a:fillRef>
          <a:effectRef idx="0">
            <a:schemeClr val="accent1"/>
          </a:effectRef>
          <a:fontRef idx="minor">
            <a:schemeClr val="tx1"/>
          </a:fontRef>
        </p:style>
      </p:cxnSp>
      <p:sp>
        <p:nvSpPr>
          <p:cNvPr id="5" name="Curved Up Arrow 4"/>
          <p:cNvSpPr/>
          <p:nvPr/>
        </p:nvSpPr>
        <p:spPr>
          <a:xfrm rot="588408">
            <a:off x="574895" y="5659752"/>
            <a:ext cx="3937252" cy="615461"/>
          </a:xfrm>
          <a:prstGeom prst="curvedUp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4" name="Curved Up Arrow 73"/>
          <p:cNvSpPr/>
          <p:nvPr/>
        </p:nvSpPr>
        <p:spPr>
          <a:xfrm rot="20076722">
            <a:off x="5631295" y="5335266"/>
            <a:ext cx="4044214" cy="615461"/>
          </a:xfrm>
          <a:prstGeom prst="curvedUp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mc:AlternateContent xmlns:mc="http://schemas.openxmlformats.org/markup-compatibility/2006" xmlns:a14="http://schemas.microsoft.com/office/drawing/2010/main">
        <mc:Choice Requires="a14">
          <p:sp>
            <p:nvSpPr>
              <p:cNvPr id="75" name="TextBox 74"/>
              <p:cNvSpPr txBox="1"/>
              <p:nvPr/>
            </p:nvSpPr>
            <p:spPr>
              <a:xfrm>
                <a:off x="4280024" y="5086136"/>
                <a:ext cx="2774626" cy="999889"/>
              </a:xfrm>
              <a:prstGeom prst="rect">
                <a:avLst/>
              </a:prstGeom>
              <a:noFill/>
            </p:spPr>
            <p:txBody>
              <a:bodyPr wrap="square" rtlCol="0">
                <a:spAutoFit/>
              </a:bodyPr>
              <a:lstStyle/>
              <a:p>
                <a:pPr algn="l" rtl="0"/>
                <a14:m>
                  <m:oMathPara xmlns:m="http://schemas.openxmlformats.org/officeDocument/2006/math">
                    <m:oMathParaPr>
                      <m:jc m:val="left"/>
                    </m:oMathParaPr>
                    <m:oMath xmlns:m="http://schemas.openxmlformats.org/officeDocument/2006/math">
                      <m:r>
                        <m:rPr>
                          <m:nor/>
                        </m:rPr>
                        <a:rPr lang="en-US" sz="3200" dirty="0" smtClean="0"/>
                        <m:t>a</m:t>
                      </m:r>
                      <m:r>
                        <m:rPr>
                          <m:nor/>
                        </m:rPr>
                        <a:rPr lang="en-US" sz="3200" baseline="30000" dirty="0" smtClean="0"/>
                        <m:t>(</m:t>
                      </m:r>
                      <m:r>
                        <m:rPr>
                          <m:nor/>
                        </m:rPr>
                        <a:rPr lang="en-US" sz="3200" baseline="30000" dirty="0" smtClean="0"/>
                        <m:t>2</m:t>
                      </m:r>
                      <m:r>
                        <m:rPr>
                          <m:nor/>
                        </m:rPr>
                        <a:rPr lang="en-US" sz="3200" baseline="30000" dirty="0" smtClean="0"/>
                        <m:t>)  =</m:t>
                      </m:r>
                      <m:d>
                        <m:dPr>
                          <m:ctrlPr>
                            <a:rPr lang="he-IL" sz="3200" i="1">
                              <a:latin typeface="Cambria Math"/>
                            </a:rPr>
                          </m:ctrlPr>
                        </m:dPr>
                        <m:e>
                          <m:m>
                            <m:mPr>
                              <m:mcs>
                                <m:mc>
                                  <m:mcPr>
                                    <m:count m:val="1"/>
                                    <m:mcJc m:val="center"/>
                                  </m:mcPr>
                                </m:mc>
                              </m:mcs>
                              <m:ctrlPr>
                                <a:rPr lang="he-IL" sz="3200" i="1">
                                  <a:latin typeface="Cambria Math"/>
                                </a:rPr>
                              </m:ctrlPr>
                            </m:mPr>
                            <m:mr>
                              <m:e>
                                <m:r>
                                  <m:rPr>
                                    <m:brk m:alnAt="7"/>
                                  </m:rPr>
                                  <a:rPr lang="he-IL" sz="3200" i="1">
                                    <a:latin typeface="Cambria Math" panose="02040503050406030204" pitchFamily="18" charset="0"/>
                                  </a:rPr>
                                  <m:t>1</m:t>
                                </m:r>
                              </m:e>
                            </m:mr>
                            <m:mr>
                              <m:e>
                                <m:r>
                                  <m:rPr>
                                    <m:sty m:val="p"/>
                                  </m:rPr>
                                  <a:rPr lang="en-US" sz="3200" dirty="0">
                                    <a:latin typeface="Cambria Math" panose="02040503050406030204" pitchFamily="18" charset="0"/>
                                  </a:rPr>
                                  <m:t>g</m:t>
                                </m:r>
                                <m:d>
                                  <m:dPr>
                                    <m:ctrlPr>
                                      <a:rPr lang="en-US" sz="3200" i="1" dirty="0">
                                        <a:latin typeface="Cambria Math"/>
                                      </a:rPr>
                                    </m:ctrlPr>
                                  </m:dPr>
                                  <m:e>
                                    <m:r>
                                      <m:rPr>
                                        <m:nor/>
                                      </m:rPr>
                                      <a:rPr lang="en-US" sz="3200" dirty="0"/>
                                      <m:t>V</m:t>
                                    </m:r>
                                    <m:r>
                                      <m:rPr>
                                        <m:nor/>
                                      </m:rPr>
                                      <a:rPr lang="en-US" sz="3200" dirty="0"/>
                                      <m:t>(</m:t>
                                    </m:r>
                                    <m:r>
                                      <m:rPr>
                                        <m:nor/>
                                      </m:rPr>
                                      <a:rPr lang="en-US" sz="3200" dirty="0"/>
                                      <m:t>2</m:t>
                                    </m:r>
                                    <m:r>
                                      <m:rPr>
                                        <m:nor/>
                                      </m:rPr>
                                      <a:rPr lang="en-US" sz="3200" dirty="0"/>
                                      <m:t>)</m:t>
                                    </m:r>
                                  </m:e>
                                </m:d>
                              </m:e>
                            </m:mr>
                          </m:m>
                        </m:e>
                      </m:d>
                    </m:oMath>
                  </m:oMathPara>
                </a14:m>
                <a:endParaRPr lang="en-US" sz="3200" dirty="0"/>
              </a:p>
            </p:txBody>
          </p:sp>
        </mc:Choice>
        <mc:Fallback xmlns="">
          <p:sp>
            <p:nvSpPr>
              <p:cNvPr id="75" name="TextBox 74"/>
              <p:cNvSpPr txBox="1">
                <a:spLocks noRot="1" noChangeAspect="1" noMove="1" noResize="1" noEditPoints="1" noAdjustHandles="1" noChangeArrowheads="1" noChangeShapeType="1" noTextEdit="1"/>
              </p:cNvSpPr>
              <p:nvPr/>
            </p:nvSpPr>
            <p:spPr>
              <a:xfrm>
                <a:off x="4280024" y="5086136"/>
                <a:ext cx="2774626" cy="999889"/>
              </a:xfrm>
              <a:prstGeom prst="rect">
                <a:avLst/>
              </a:prstGeom>
              <a:blipFill rotWithShape="0">
                <a:blip r:embed="rId4"/>
                <a:stretch>
                  <a:fillRect/>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76" name="TextBox 75"/>
              <p:cNvSpPr txBox="1"/>
              <p:nvPr/>
            </p:nvSpPr>
            <p:spPr>
              <a:xfrm>
                <a:off x="8222486" y="3894098"/>
                <a:ext cx="3699883" cy="1077218"/>
              </a:xfrm>
              <a:prstGeom prst="rect">
                <a:avLst/>
              </a:prstGeom>
              <a:noFill/>
            </p:spPr>
            <p:txBody>
              <a:bodyPr wrap="square" rtlCol="0">
                <a:spAutoFit/>
              </a:bodyPr>
              <a:lstStyle/>
              <a:p>
                <a:pPr lvl="0" algn="l" rtl="0"/>
                <a14:m>
                  <m:oMathPara xmlns:m="http://schemas.openxmlformats.org/officeDocument/2006/math">
                    <m:oMathParaPr>
                      <m:jc m:val="left"/>
                    </m:oMathParaPr>
                    <m:oMath xmlns:m="http://schemas.openxmlformats.org/officeDocument/2006/math">
                      <m:r>
                        <m:rPr>
                          <m:nor/>
                        </m:rPr>
                        <a:rPr lang="en-US" sz="3200" dirty="0" smtClean="0">
                          <a:latin typeface="Cambria Math"/>
                        </a:rPr>
                        <m:t>a</m:t>
                      </m:r>
                      <m:r>
                        <m:rPr>
                          <m:nor/>
                        </m:rPr>
                        <a:rPr lang="en-US" sz="3200" baseline="30000" dirty="0" smtClean="0"/>
                        <m:t>(</m:t>
                      </m:r>
                      <m:r>
                        <m:rPr>
                          <m:nor/>
                        </m:rPr>
                        <a:rPr lang="en-US" sz="3200" b="0" i="0" baseline="30000" dirty="0" smtClean="0"/>
                        <m:t>3</m:t>
                      </m:r>
                      <m:r>
                        <m:rPr>
                          <m:nor/>
                        </m:rPr>
                        <a:rPr lang="en-US" sz="3200" baseline="30000" dirty="0" smtClean="0"/>
                        <m:t>)</m:t>
                      </m:r>
                      <m:r>
                        <m:rPr>
                          <m:nor/>
                        </m:rPr>
                        <a:rPr lang="en-US" sz="3200" b="0" baseline="30000" dirty="0" smtClean="0"/>
                        <m:t>  </m:t>
                      </m:r>
                      <m:r>
                        <m:rPr>
                          <m:nor/>
                        </m:rPr>
                        <a:rPr lang="en-US" sz="3200" b="0" dirty="0" smtClean="0"/>
                        <m:t>= </m:t>
                      </m:r>
                      <m:r>
                        <m:rPr>
                          <m:sty m:val="p"/>
                        </m:rPr>
                        <a:rPr lang="en-US" sz="3200" b="0" i="0" dirty="0" smtClean="0">
                          <a:latin typeface="Cambria Math"/>
                        </a:rPr>
                        <m:t>g</m:t>
                      </m:r>
                      <m:d>
                        <m:dPr>
                          <m:ctrlPr>
                            <a:rPr lang="en-US" sz="3200" b="0" i="1" dirty="0" smtClean="0">
                              <a:latin typeface="Cambria Math"/>
                            </a:rPr>
                          </m:ctrlPr>
                        </m:dPr>
                        <m:e>
                          <m:r>
                            <m:rPr>
                              <m:nor/>
                            </m:rPr>
                            <a:rPr lang="en-US" sz="3200" dirty="0"/>
                            <m:t>V</m:t>
                          </m:r>
                          <m:r>
                            <m:rPr>
                              <m:nor/>
                            </m:rPr>
                            <a:rPr lang="en-US" sz="3200" baseline="30000" dirty="0"/>
                            <m:t>(</m:t>
                          </m:r>
                          <m:r>
                            <m:rPr>
                              <m:nor/>
                            </m:rPr>
                            <a:rPr lang="en-US" sz="3200" b="0" i="0" baseline="30000" dirty="0" smtClean="0"/>
                            <m:t>3</m:t>
                          </m:r>
                          <m:r>
                            <m:rPr>
                              <m:nor/>
                            </m:rPr>
                            <a:rPr lang="en-US" sz="3200" baseline="30000" dirty="0"/>
                            <m:t>)</m:t>
                          </m:r>
                        </m:e>
                      </m:d>
                      <m:r>
                        <a:rPr lang="en-US" sz="3200" b="0" i="0" dirty="0" smtClean="0">
                          <a:latin typeface="Cambria Math"/>
                        </a:rPr>
                        <m:t>=</m:t>
                      </m:r>
                      <m:r>
                        <m:rPr>
                          <m:nor/>
                        </m:rPr>
                        <a:rPr lang="en-US" altLang="he-IL" sz="3200" b="1" dirty="0">
                          <a:solidFill>
                            <a:srgbClr val="00B050"/>
                          </a:solidFill>
                          <a:latin typeface="Arial" panose="020B0604020202020204" pitchFamily="34" charset="0"/>
                        </a:rPr>
                        <m:t>h</m:t>
                      </m:r>
                      <m:r>
                        <m:rPr>
                          <m:nor/>
                        </m:rPr>
                        <a:rPr lang="el-GR" altLang="he-IL" sz="3200" b="1" baseline="-25000" dirty="0">
                          <a:solidFill>
                            <a:srgbClr val="00B050"/>
                          </a:solidFill>
                          <a:latin typeface="Arial" panose="020B0604020202020204" pitchFamily="34" charset="0"/>
                        </a:rPr>
                        <m:t>Θ</m:t>
                      </m:r>
                      <m:r>
                        <m:rPr>
                          <m:nor/>
                        </m:rPr>
                        <a:rPr lang="en-US" altLang="he-IL" sz="3200" b="1" dirty="0">
                          <a:solidFill>
                            <a:srgbClr val="00B050"/>
                          </a:solidFill>
                          <a:latin typeface="Arial" panose="020B0604020202020204" pitchFamily="34" charset="0"/>
                        </a:rPr>
                        <m:t>(</m:t>
                      </m:r>
                      <m:r>
                        <m:rPr>
                          <m:nor/>
                        </m:rPr>
                        <a:rPr lang="en-US" altLang="he-IL" sz="3200" b="1" dirty="0">
                          <a:solidFill>
                            <a:srgbClr val="00B050"/>
                          </a:solidFill>
                          <a:latin typeface="Arial" panose="020B0604020202020204" pitchFamily="34" charset="0"/>
                        </a:rPr>
                        <m:t>x</m:t>
                      </m:r>
                      <m:r>
                        <m:rPr>
                          <m:nor/>
                        </m:rPr>
                        <a:rPr lang="en-US" altLang="he-IL" sz="3200" b="1" dirty="0">
                          <a:solidFill>
                            <a:srgbClr val="00B050"/>
                          </a:solidFill>
                          <a:latin typeface="Arial" panose="020B0604020202020204" pitchFamily="34" charset="0"/>
                        </a:rPr>
                        <m:t>)</m:t>
                      </m:r>
                    </m:oMath>
                  </m:oMathPara>
                </a14:m>
                <a:endParaRPr lang="he-IL" altLang="he-IL" sz="6000" dirty="0">
                  <a:latin typeface="Arial" panose="020B0604020202020204" pitchFamily="34" charset="0"/>
                </a:endParaRPr>
              </a:p>
              <a:p>
                <a:pPr algn="l" rtl="0"/>
                <a:endParaRPr lang="en-US" sz="3200" dirty="0"/>
              </a:p>
            </p:txBody>
          </p:sp>
        </mc:Choice>
        <mc:Fallback xmlns="">
          <p:sp>
            <p:nvSpPr>
              <p:cNvPr id="76" name="TextBox 75"/>
              <p:cNvSpPr txBox="1">
                <a:spLocks noRot="1" noChangeAspect="1" noMove="1" noResize="1" noEditPoints="1" noAdjustHandles="1" noChangeArrowheads="1" noChangeShapeType="1" noTextEdit="1"/>
              </p:cNvSpPr>
              <p:nvPr/>
            </p:nvSpPr>
            <p:spPr>
              <a:xfrm>
                <a:off x="8222486" y="3894098"/>
                <a:ext cx="3699883" cy="1077218"/>
              </a:xfrm>
              <a:prstGeom prst="rect">
                <a:avLst/>
              </a:prstGeom>
              <a:blipFill rotWithShape="1">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8" name="TextBox 77"/>
              <p:cNvSpPr txBox="1"/>
              <p:nvPr/>
            </p:nvSpPr>
            <p:spPr>
              <a:xfrm>
                <a:off x="99823" y="4864839"/>
                <a:ext cx="1480898" cy="584775"/>
              </a:xfrm>
              <a:prstGeom prst="rect">
                <a:avLst/>
              </a:prstGeom>
              <a:noFill/>
            </p:spPr>
            <p:txBody>
              <a:bodyPr wrap="square" rtlCol="0">
                <a:spAutoFit/>
              </a:bodyPr>
              <a:lstStyle/>
              <a:p>
                <a:pPr algn="l" rtl="0"/>
                <a14:m>
                  <m:oMathPara xmlns:m="http://schemas.openxmlformats.org/officeDocument/2006/math">
                    <m:oMathParaPr>
                      <m:jc m:val="left"/>
                    </m:oMathParaPr>
                    <m:oMath xmlns:m="http://schemas.openxmlformats.org/officeDocument/2006/math">
                      <m:r>
                        <m:rPr>
                          <m:nor/>
                        </m:rPr>
                        <a:rPr lang="en-US" sz="3200" dirty="0" smtClean="0">
                          <a:latin typeface="Cambria Math"/>
                        </a:rPr>
                        <m:t>a</m:t>
                      </m:r>
                      <m:r>
                        <m:rPr>
                          <m:nor/>
                        </m:rPr>
                        <a:rPr lang="en-US" sz="3200" baseline="30000" dirty="0" smtClean="0"/>
                        <m:t>(</m:t>
                      </m:r>
                      <m:r>
                        <m:rPr>
                          <m:nor/>
                        </m:rPr>
                        <a:rPr lang="en-US" sz="3200" b="0" i="0" baseline="30000" dirty="0" smtClean="0"/>
                        <m:t>1</m:t>
                      </m:r>
                      <m:r>
                        <m:rPr>
                          <m:nor/>
                        </m:rPr>
                        <a:rPr lang="en-US" sz="3200" baseline="30000" dirty="0" smtClean="0"/>
                        <m:t>)</m:t>
                      </m:r>
                      <m:r>
                        <m:rPr>
                          <m:nor/>
                        </m:rPr>
                        <a:rPr lang="en-US" sz="3200" b="0" baseline="30000" dirty="0" smtClean="0"/>
                        <m:t>  </m:t>
                      </m:r>
                      <m:r>
                        <m:rPr>
                          <m:nor/>
                        </m:rPr>
                        <a:rPr lang="en-US" sz="3200" b="0" dirty="0" smtClean="0"/>
                        <m:t>= </m:t>
                      </m:r>
                      <m:r>
                        <m:rPr>
                          <m:nor/>
                        </m:rPr>
                        <a:rPr lang="en-US" sz="3200" b="0" i="0" dirty="0" smtClean="0"/>
                        <m:t>z</m:t>
                      </m:r>
                    </m:oMath>
                  </m:oMathPara>
                </a14:m>
                <a:endParaRPr lang="en-US" sz="3200" dirty="0"/>
              </a:p>
            </p:txBody>
          </p:sp>
        </mc:Choice>
        <mc:Fallback xmlns="">
          <p:sp>
            <p:nvSpPr>
              <p:cNvPr id="78" name="TextBox 77"/>
              <p:cNvSpPr txBox="1">
                <a:spLocks noRot="1" noChangeAspect="1" noMove="1" noResize="1" noEditPoints="1" noAdjustHandles="1" noChangeArrowheads="1" noChangeShapeType="1" noTextEdit="1"/>
              </p:cNvSpPr>
              <p:nvPr/>
            </p:nvSpPr>
            <p:spPr>
              <a:xfrm>
                <a:off x="99823" y="4864839"/>
                <a:ext cx="1480898" cy="584775"/>
              </a:xfrm>
              <a:prstGeom prst="rect">
                <a:avLst/>
              </a:prstGeom>
              <a:blipFill rotWithShape="1">
                <a:blip r:embed="rId6"/>
                <a:stretch>
                  <a:fillRect/>
                </a:stretch>
              </a:blipFill>
            </p:spPr>
            <p:txBody>
              <a:bodyPr/>
              <a:lstStyle/>
              <a:p>
                <a:r>
                  <a:rPr lang="en-US">
                    <a:noFill/>
                  </a:rPr>
                  <a:t> </a:t>
                </a:r>
              </a:p>
            </p:txBody>
          </p:sp>
        </mc:Fallback>
      </mc:AlternateContent>
      <p:sp>
        <p:nvSpPr>
          <p:cNvPr id="37" name="Oval 36"/>
          <p:cNvSpPr/>
          <p:nvPr/>
        </p:nvSpPr>
        <p:spPr>
          <a:xfrm>
            <a:off x="4256366" y="1200470"/>
            <a:ext cx="1139798" cy="618429"/>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0"/>
            <a:endParaRPr lang="he-IL"/>
          </a:p>
        </p:txBody>
      </p:sp>
      <p:cxnSp>
        <p:nvCxnSpPr>
          <p:cNvPr id="38" name="Straight Connector 37"/>
          <p:cNvCxnSpPr>
            <a:stCxn id="37" idx="6"/>
            <a:endCxn id="14" idx="2"/>
          </p:cNvCxnSpPr>
          <p:nvPr/>
        </p:nvCxnSpPr>
        <p:spPr>
          <a:xfrm>
            <a:off x="5396164" y="1509685"/>
            <a:ext cx="3316972" cy="2013499"/>
          </a:xfrm>
          <a:prstGeom prst="line">
            <a:avLst/>
          </a:prstGeom>
          <a:ln>
            <a:solidFill>
              <a:srgbClr val="002060"/>
            </a:solidFill>
          </a:ln>
        </p:spPr>
        <p:style>
          <a:lnRef idx="1">
            <a:schemeClr val="accent1"/>
          </a:lnRef>
          <a:fillRef idx="0">
            <a:schemeClr val="accent1"/>
          </a:fillRef>
          <a:effectRef idx="0">
            <a:schemeClr val="accent1"/>
          </a:effectRef>
          <a:fontRef idx="minor">
            <a:schemeClr val="tx1"/>
          </a:fontRef>
        </p:style>
      </p:cxnSp>
      <p:sp>
        <p:nvSpPr>
          <p:cNvPr id="40" name="Oval 39"/>
          <p:cNvSpPr/>
          <p:nvPr/>
        </p:nvSpPr>
        <p:spPr>
          <a:xfrm>
            <a:off x="270372" y="1409150"/>
            <a:ext cx="1139798" cy="618429"/>
          </a:xfrm>
          <a:prstGeom prst="ellipse">
            <a:avLst/>
          </a:prstGeom>
          <a:solidFill>
            <a:schemeClr val="bg1"/>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0"/>
            <a:endParaRPr lang="he-IL"/>
          </a:p>
        </p:txBody>
      </p:sp>
      <p:cxnSp>
        <p:nvCxnSpPr>
          <p:cNvPr id="50" name="Straight Connector 49"/>
          <p:cNvCxnSpPr>
            <a:endCxn id="10" idx="2"/>
          </p:cNvCxnSpPr>
          <p:nvPr/>
        </p:nvCxnSpPr>
        <p:spPr>
          <a:xfrm flipV="1">
            <a:off x="1410170" y="2297789"/>
            <a:ext cx="2846196" cy="337816"/>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p:cNvCxnSpPr>
            <a:stCxn id="40" idx="6"/>
            <a:endCxn id="10" idx="2"/>
          </p:cNvCxnSpPr>
          <p:nvPr/>
        </p:nvCxnSpPr>
        <p:spPr>
          <a:xfrm>
            <a:off x="1410170" y="1718365"/>
            <a:ext cx="2846196" cy="579424"/>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p:cNvCxnSpPr>
            <a:stCxn id="40" idx="6"/>
            <a:endCxn id="12" idx="2"/>
          </p:cNvCxnSpPr>
          <p:nvPr/>
        </p:nvCxnSpPr>
        <p:spPr>
          <a:xfrm>
            <a:off x="1410170" y="1718365"/>
            <a:ext cx="2846196" cy="1367528"/>
          </a:xfrm>
          <a:prstGeom prst="line">
            <a:avLst/>
          </a:prstGeom>
        </p:spPr>
        <p:style>
          <a:lnRef idx="1">
            <a:schemeClr val="accent1"/>
          </a:lnRef>
          <a:fillRef idx="0">
            <a:schemeClr val="accent1"/>
          </a:fillRef>
          <a:effectRef idx="0">
            <a:schemeClr val="accent1"/>
          </a:effectRef>
          <a:fontRef idx="minor">
            <a:schemeClr val="tx1"/>
          </a:fontRef>
        </p:style>
      </p:cxnSp>
      <p:cxnSp>
        <p:nvCxnSpPr>
          <p:cNvPr id="59" name="Straight Connector 58"/>
          <p:cNvCxnSpPr>
            <a:stCxn id="40" idx="6"/>
            <a:endCxn id="11" idx="2"/>
          </p:cNvCxnSpPr>
          <p:nvPr/>
        </p:nvCxnSpPr>
        <p:spPr>
          <a:xfrm>
            <a:off x="1410170" y="1718365"/>
            <a:ext cx="2846196" cy="2155632"/>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p:cNvCxnSpPr>
            <a:stCxn id="40" idx="6"/>
            <a:endCxn id="13" idx="2"/>
          </p:cNvCxnSpPr>
          <p:nvPr/>
        </p:nvCxnSpPr>
        <p:spPr>
          <a:xfrm>
            <a:off x="1410170" y="1718365"/>
            <a:ext cx="2846196" cy="2943737"/>
          </a:xfrm>
          <a:prstGeom prst="line">
            <a:avLst/>
          </a:prstGeom>
        </p:spPr>
        <p:style>
          <a:lnRef idx="1">
            <a:schemeClr val="accent1"/>
          </a:lnRef>
          <a:fillRef idx="0">
            <a:schemeClr val="accent1"/>
          </a:fillRef>
          <a:effectRef idx="0">
            <a:schemeClr val="accent1"/>
          </a:effectRef>
          <a:fontRef idx="minor">
            <a:schemeClr val="tx1"/>
          </a:fontRef>
        </p:style>
      </p:cxnSp>
      <p:sp>
        <p:nvSpPr>
          <p:cNvPr id="69" name="Rectangle 68"/>
          <p:cNvSpPr/>
          <p:nvPr/>
        </p:nvSpPr>
        <p:spPr>
          <a:xfrm>
            <a:off x="9034214" y="6524069"/>
            <a:ext cx="1035977" cy="369332"/>
          </a:xfrm>
          <a:prstGeom prst="rect">
            <a:avLst/>
          </a:prstGeom>
        </p:spPr>
        <p:txBody>
          <a:bodyPr wrap="square">
            <a:spAutoFit/>
          </a:bodyPr>
          <a:lstStyle/>
          <a:p>
            <a:pPr algn="l" rtl="0"/>
            <a:r>
              <a:rPr lang="en-US" i="1" dirty="0"/>
              <a:t>layer3</a:t>
            </a:r>
            <a:endParaRPr lang="he-IL" dirty="0"/>
          </a:p>
        </p:txBody>
      </p:sp>
      <p:sp>
        <p:nvSpPr>
          <p:cNvPr id="70" name="Rectangle 64">
            <a:extLst>
              <a:ext uri="{FF2B5EF4-FFF2-40B4-BE49-F238E27FC236}">
                <a16:creationId xmlns="" xmlns:a16="http://schemas.microsoft.com/office/drawing/2014/main" id="{50326B98-3AC6-45FA-B512-611D2048E08F}"/>
              </a:ext>
            </a:extLst>
          </p:cNvPr>
          <p:cNvSpPr/>
          <p:nvPr/>
        </p:nvSpPr>
        <p:spPr>
          <a:xfrm>
            <a:off x="4477667" y="6524069"/>
            <a:ext cx="808821" cy="369332"/>
          </a:xfrm>
          <a:prstGeom prst="rect">
            <a:avLst/>
          </a:prstGeom>
        </p:spPr>
        <p:txBody>
          <a:bodyPr wrap="square">
            <a:spAutoFit/>
          </a:bodyPr>
          <a:lstStyle/>
          <a:p>
            <a:pPr algn="l" rtl="0"/>
            <a:r>
              <a:rPr lang="en-US" i="1" dirty="0"/>
              <a:t>layer2</a:t>
            </a:r>
            <a:endParaRPr lang="he-IL" dirty="0"/>
          </a:p>
        </p:txBody>
      </p:sp>
      <p:sp>
        <p:nvSpPr>
          <p:cNvPr id="71" name="Rectangle 64">
            <a:extLst>
              <a:ext uri="{FF2B5EF4-FFF2-40B4-BE49-F238E27FC236}">
                <a16:creationId xmlns="" xmlns:a16="http://schemas.microsoft.com/office/drawing/2014/main" id="{50326B98-3AC6-45FA-B512-611D2048E08F}"/>
              </a:ext>
            </a:extLst>
          </p:cNvPr>
          <p:cNvSpPr/>
          <p:nvPr/>
        </p:nvSpPr>
        <p:spPr>
          <a:xfrm>
            <a:off x="435860" y="6524069"/>
            <a:ext cx="808821" cy="369332"/>
          </a:xfrm>
          <a:prstGeom prst="rect">
            <a:avLst/>
          </a:prstGeom>
        </p:spPr>
        <p:txBody>
          <a:bodyPr wrap="square">
            <a:spAutoFit/>
          </a:bodyPr>
          <a:lstStyle/>
          <a:p>
            <a:pPr algn="l" rtl="0"/>
            <a:r>
              <a:rPr lang="en-US" i="1" dirty="0"/>
              <a:t>layer1</a:t>
            </a:r>
            <a:endParaRPr lang="he-IL" dirty="0"/>
          </a:p>
        </p:txBody>
      </p:sp>
      <p:sp>
        <p:nvSpPr>
          <p:cNvPr id="18" name="Rectangle 17"/>
          <p:cNvSpPr/>
          <p:nvPr/>
        </p:nvSpPr>
        <p:spPr>
          <a:xfrm>
            <a:off x="99823" y="1016592"/>
            <a:ext cx="4243721" cy="57550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78188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2484" y="403315"/>
            <a:ext cx="10987856" cy="2864541"/>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2483" y="3559629"/>
            <a:ext cx="11686359" cy="3102428"/>
          </a:xfrm>
          <a:prstGeom prst="rect">
            <a:avLst/>
          </a:prstGeom>
        </p:spPr>
      </p:pic>
    </p:spTree>
    <p:extLst>
      <p:ext uri="{BB962C8B-B14F-4D97-AF65-F5344CB8AC3E}">
        <p14:creationId xmlns:p14="http://schemas.microsoft.com/office/powerpoint/2010/main" val="96845592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0472738" cy="6858000"/>
          </a:xfrm>
          <a:prstGeom prst="rect">
            <a:avLst/>
          </a:prstGeom>
        </p:spPr>
      </p:pic>
    </p:spTree>
    <p:extLst>
      <p:ext uri="{BB962C8B-B14F-4D97-AF65-F5344CB8AC3E}">
        <p14:creationId xmlns:p14="http://schemas.microsoft.com/office/powerpoint/2010/main" val="102220782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6895475" cy="6858000"/>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66272" y="-1"/>
            <a:ext cx="5525728" cy="2477729"/>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09203" y="2477728"/>
            <a:ext cx="5582798" cy="4380272"/>
          </a:xfrm>
          <a:prstGeom prst="rect">
            <a:avLst/>
          </a:prstGeom>
        </p:spPr>
      </p:pic>
      <p:sp>
        <p:nvSpPr>
          <p:cNvPr id="2" name="TextBox 1"/>
          <p:cNvSpPr txBox="1"/>
          <p:nvPr/>
        </p:nvSpPr>
        <p:spPr>
          <a:xfrm>
            <a:off x="0" y="-1"/>
            <a:ext cx="2325444" cy="461665"/>
          </a:xfrm>
          <a:prstGeom prst="rect">
            <a:avLst/>
          </a:prstGeom>
          <a:noFill/>
        </p:spPr>
        <p:txBody>
          <a:bodyPr wrap="none" rtlCol="0">
            <a:spAutoFit/>
          </a:bodyPr>
          <a:lstStyle/>
          <a:p>
            <a:pPr algn="l" rtl="0"/>
            <a:r>
              <a:rPr lang="en-US" sz="2400" dirty="0" smtClean="0">
                <a:hlinkClick r:id="rId6"/>
              </a:rPr>
              <a:t>Gradient descent</a:t>
            </a:r>
            <a:endParaRPr lang="en-US" sz="2400" dirty="0"/>
          </a:p>
        </p:txBody>
      </p:sp>
      <p:sp>
        <p:nvSpPr>
          <p:cNvPr id="6" name="TextBox 5"/>
          <p:cNvSpPr txBox="1"/>
          <p:nvPr/>
        </p:nvSpPr>
        <p:spPr>
          <a:xfrm>
            <a:off x="0" y="542058"/>
            <a:ext cx="1829668" cy="461665"/>
          </a:xfrm>
          <a:prstGeom prst="rect">
            <a:avLst/>
          </a:prstGeom>
          <a:noFill/>
        </p:spPr>
        <p:txBody>
          <a:bodyPr wrap="none" rtlCol="0">
            <a:spAutoFit/>
          </a:bodyPr>
          <a:lstStyle/>
          <a:p>
            <a:pPr algn="l" rtl="0"/>
            <a:r>
              <a:rPr lang="en-US" sz="2400" dirty="0" smtClean="0">
                <a:hlinkClick r:id="rId7"/>
              </a:rPr>
              <a:t>Learning rate</a:t>
            </a:r>
            <a:endParaRPr lang="en-US" sz="2400" dirty="0"/>
          </a:p>
        </p:txBody>
      </p:sp>
    </p:spTree>
    <p:extLst>
      <p:ext uri="{BB962C8B-B14F-4D97-AF65-F5344CB8AC3E}">
        <p14:creationId xmlns:p14="http://schemas.microsoft.com/office/powerpoint/2010/main" val="118639272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p:cNvSpPr txBox="1"/>
              <p:nvPr/>
            </p:nvSpPr>
            <p:spPr>
              <a:xfrm>
                <a:off x="470860" y="1680912"/>
                <a:ext cx="6266800" cy="492443"/>
              </a:xfrm>
              <a:prstGeom prst="rect">
                <a:avLst/>
              </a:prstGeom>
              <a:noFill/>
            </p:spPr>
            <p:txBody>
              <a:bodyPr wrap="square" lIns="0" tIns="0" rIns="0" bIns="0" rtlCol="1">
                <a:spAutoFit/>
              </a:bodyPr>
              <a:lstStyle/>
              <a:p>
                <a:pPr algn="l" rtl="0"/>
                <a:r>
                  <a:rPr lang="el-GR" sz="3200" dirty="0"/>
                  <a:t>δ</a:t>
                </a:r>
                <a:r>
                  <a:rPr lang="en-US" sz="3200" baseline="30000" dirty="0"/>
                  <a:t>(3)</a:t>
                </a:r>
                <a:r>
                  <a:rPr lang="en-US" sz="3200" baseline="-25000" dirty="0"/>
                  <a:t> </a:t>
                </a:r>
                <a:r>
                  <a:rPr lang="en-US" sz="3200" dirty="0"/>
                  <a:t>= </a:t>
                </a:r>
                <a14:m>
                  <m:oMath xmlns:m="http://schemas.openxmlformats.org/officeDocument/2006/math">
                    <m:r>
                      <m:rPr>
                        <m:nor/>
                      </m:rPr>
                      <a:rPr lang="en-US" sz="3200" dirty="0">
                        <a:latin typeface="Cambria Math"/>
                      </a:rPr>
                      <m:t>a</m:t>
                    </m:r>
                    <m:r>
                      <m:rPr>
                        <m:nor/>
                      </m:rPr>
                      <a:rPr lang="en-US" sz="3200" baseline="30000" dirty="0"/>
                      <m:t>(</m:t>
                    </m:r>
                    <m:r>
                      <m:rPr>
                        <m:nor/>
                      </m:rPr>
                      <a:rPr lang="en-US" sz="3200" baseline="30000" dirty="0"/>
                      <m:t>3</m:t>
                    </m:r>
                    <m:r>
                      <m:rPr>
                        <m:nor/>
                      </m:rPr>
                      <a:rPr lang="en-US" sz="3200" baseline="30000" dirty="0"/>
                      <m:t>)</m:t>
                    </m:r>
                  </m:oMath>
                </a14:m>
                <a:r>
                  <a:rPr lang="en-US" sz="3200" dirty="0"/>
                  <a:t> - Y</a:t>
                </a:r>
                <a:r>
                  <a:rPr lang="en-US" sz="3200" baseline="-25000" dirty="0"/>
                  <a:t>label</a:t>
                </a:r>
                <a:r>
                  <a:rPr lang="en-US" sz="3200" dirty="0"/>
                  <a:t> </a:t>
                </a:r>
                <a:r>
                  <a:rPr lang="en-US" sz="3200" baseline="-25000" dirty="0"/>
                  <a:t> </a:t>
                </a:r>
                <a:endParaRPr lang="he-IL" sz="3200" baseline="-25000" dirty="0"/>
              </a:p>
            </p:txBody>
          </p:sp>
        </mc:Choice>
        <mc:Fallback xmlns="">
          <p:sp>
            <p:nvSpPr>
              <p:cNvPr id="4" name="TextBox 3"/>
              <p:cNvSpPr txBox="1">
                <a:spLocks noRot="1" noChangeAspect="1" noMove="1" noResize="1" noEditPoints="1" noAdjustHandles="1" noChangeArrowheads="1" noChangeShapeType="1" noTextEdit="1"/>
              </p:cNvSpPr>
              <p:nvPr/>
            </p:nvSpPr>
            <p:spPr>
              <a:xfrm>
                <a:off x="470860" y="1680912"/>
                <a:ext cx="6266800" cy="492443"/>
              </a:xfrm>
              <a:prstGeom prst="rect">
                <a:avLst/>
              </a:prstGeom>
              <a:blipFill rotWithShape="1">
                <a:blip r:embed="rId3"/>
                <a:stretch>
                  <a:fillRect l="-3891" t="-24691" b="-49383"/>
                </a:stretch>
              </a:blipFill>
            </p:spPr>
            <p:txBody>
              <a:bodyPr/>
              <a:lstStyle/>
              <a:p>
                <a:r>
                  <a:rPr lang="en-US">
                    <a:noFill/>
                  </a:rPr>
                  <a:t> </a:t>
                </a:r>
              </a:p>
            </p:txBody>
          </p:sp>
        </mc:Fallback>
      </mc:AlternateContent>
      <p:sp>
        <p:nvSpPr>
          <p:cNvPr id="5" name="TextBox 4"/>
          <p:cNvSpPr txBox="1"/>
          <p:nvPr/>
        </p:nvSpPr>
        <p:spPr>
          <a:xfrm>
            <a:off x="470860" y="2758677"/>
            <a:ext cx="6266800" cy="492443"/>
          </a:xfrm>
          <a:prstGeom prst="rect">
            <a:avLst/>
          </a:prstGeom>
          <a:noFill/>
        </p:spPr>
        <p:txBody>
          <a:bodyPr wrap="square" lIns="0" tIns="0" rIns="0" bIns="0" rtlCol="1">
            <a:spAutoFit/>
          </a:bodyPr>
          <a:lstStyle/>
          <a:p>
            <a:pPr algn="l" rtl="0"/>
            <a:r>
              <a:rPr lang="el-GR" sz="3200" dirty="0"/>
              <a:t>δ</a:t>
            </a:r>
            <a:r>
              <a:rPr lang="en-US" sz="3200" baseline="30000" dirty="0"/>
              <a:t>(2)</a:t>
            </a:r>
            <a:r>
              <a:rPr lang="en-US" sz="3200" baseline="-25000" dirty="0"/>
              <a:t> </a:t>
            </a:r>
            <a:r>
              <a:rPr lang="en-US" sz="3200" dirty="0"/>
              <a:t>= (</a:t>
            </a:r>
            <a:r>
              <a:rPr lang="el-GR" sz="3200" dirty="0"/>
              <a:t>Θ</a:t>
            </a:r>
            <a:r>
              <a:rPr lang="en-US" sz="3200" baseline="30000" dirty="0"/>
              <a:t>(2)</a:t>
            </a:r>
            <a:r>
              <a:rPr lang="en-US" sz="3200" dirty="0"/>
              <a:t>)</a:t>
            </a:r>
            <a:r>
              <a:rPr lang="en-US" sz="3200" baseline="30000" dirty="0"/>
              <a:t>T</a:t>
            </a:r>
            <a:r>
              <a:rPr lang="en-US" sz="3200" dirty="0"/>
              <a:t> *</a:t>
            </a:r>
            <a:r>
              <a:rPr lang="el-GR" sz="3200" dirty="0"/>
              <a:t> δ</a:t>
            </a:r>
            <a:r>
              <a:rPr lang="en-US" sz="3200" baseline="30000" dirty="0"/>
              <a:t>(3)</a:t>
            </a:r>
            <a:r>
              <a:rPr lang="en-US" sz="3200" baseline="-25000" dirty="0"/>
              <a:t> </a:t>
            </a:r>
            <a:r>
              <a:rPr lang="en-US" sz="3200" dirty="0"/>
              <a:t>.* g’(V</a:t>
            </a:r>
            <a:r>
              <a:rPr lang="en-US" sz="3200" baseline="30000" dirty="0"/>
              <a:t>(2)</a:t>
            </a:r>
            <a:r>
              <a:rPr lang="en-US" sz="3200" dirty="0"/>
              <a:t>)</a:t>
            </a:r>
            <a:endParaRPr lang="he-IL" sz="3200" dirty="0"/>
          </a:p>
        </p:txBody>
      </p:sp>
      <p:grpSp>
        <p:nvGrpSpPr>
          <p:cNvPr id="9" name="Group 8"/>
          <p:cNvGrpSpPr/>
          <p:nvPr/>
        </p:nvGrpSpPr>
        <p:grpSpPr>
          <a:xfrm>
            <a:off x="1998922" y="3251120"/>
            <a:ext cx="2520625" cy="1011078"/>
            <a:chOff x="2721935" y="3263678"/>
            <a:chExt cx="2520625" cy="1011078"/>
          </a:xfrm>
        </p:grpSpPr>
        <p:cxnSp>
          <p:nvCxnSpPr>
            <p:cNvPr id="7" name="Straight Arrow Connector 6"/>
            <p:cNvCxnSpPr>
              <a:stCxn id="8" idx="0"/>
            </p:cNvCxnSpPr>
            <p:nvPr/>
          </p:nvCxnSpPr>
          <p:spPr>
            <a:xfrm flipV="1">
              <a:off x="3982248" y="3263678"/>
              <a:ext cx="41113" cy="641746"/>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2721935" y="3905424"/>
              <a:ext cx="2520625" cy="369332"/>
            </a:xfrm>
            <a:prstGeom prst="rect">
              <a:avLst/>
            </a:prstGeom>
            <a:solidFill>
              <a:schemeClr val="bg1"/>
            </a:solidFill>
            <a:ln>
              <a:solidFill>
                <a:schemeClr val="accent2"/>
              </a:solidFill>
            </a:ln>
          </p:spPr>
          <p:txBody>
            <a:bodyPr wrap="square" rtlCol="1">
              <a:spAutoFit/>
            </a:bodyPr>
            <a:lstStyle/>
            <a:p>
              <a:pPr algn="l" rtl="0"/>
              <a:r>
                <a:rPr lang="en-US" dirty="0"/>
                <a:t>Element-wise op</a:t>
              </a:r>
              <a:endParaRPr lang="he-IL" dirty="0"/>
            </a:p>
          </p:txBody>
        </p:sp>
      </p:grpSp>
      <p:grpSp>
        <p:nvGrpSpPr>
          <p:cNvPr id="11" name="Group 10"/>
          <p:cNvGrpSpPr/>
          <p:nvPr/>
        </p:nvGrpSpPr>
        <p:grpSpPr>
          <a:xfrm>
            <a:off x="4805724" y="3152265"/>
            <a:ext cx="5684520" cy="1274979"/>
            <a:chOff x="1337960" y="2876670"/>
            <a:chExt cx="5684520" cy="1274979"/>
          </a:xfrm>
        </p:grpSpPr>
        <p:cxnSp>
          <p:nvCxnSpPr>
            <p:cNvPr id="12" name="Straight Arrow Connector 11"/>
            <p:cNvCxnSpPr>
              <a:stCxn id="13" idx="0"/>
            </p:cNvCxnSpPr>
            <p:nvPr/>
          </p:nvCxnSpPr>
          <p:spPr>
            <a:xfrm flipH="1" flipV="1">
              <a:off x="1337960" y="2876670"/>
              <a:ext cx="2959314" cy="443982"/>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TextBox 12"/>
                <p:cNvSpPr txBox="1"/>
                <p:nvPr/>
              </p:nvSpPr>
              <p:spPr>
                <a:xfrm>
                  <a:off x="1572068" y="3320652"/>
                  <a:ext cx="5450412" cy="830997"/>
                </a:xfrm>
                <a:prstGeom prst="rect">
                  <a:avLst/>
                </a:prstGeom>
                <a:solidFill>
                  <a:schemeClr val="bg1"/>
                </a:solidFill>
                <a:ln>
                  <a:solidFill>
                    <a:schemeClr val="accent2"/>
                  </a:solidFill>
                </a:ln>
              </p:spPr>
              <p:txBody>
                <a:bodyPr wrap="square" rtlCol="1">
                  <a:spAutoFit/>
                </a:bodyPr>
                <a:lstStyle/>
                <a:p>
                  <a:pPr algn="l" rtl="0"/>
                  <a:r>
                    <a:rPr lang="en-US" sz="2400" dirty="0"/>
                    <a:t>If we do the derivative we get:</a:t>
                  </a:r>
                </a:p>
                <a:p>
                  <a:pPr algn="l" rtl="0"/>
                  <a14:m>
                    <m:oMath xmlns:m="http://schemas.openxmlformats.org/officeDocument/2006/math">
                      <m:r>
                        <m:rPr>
                          <m:nor/>
                        </m:rPr>
                        <a:rPr lang="en-US" sz="2400" dirty="0"/>
                        <m:t>a</m:t>
                      </m:r>
                      <m:r>
                        <m:rPr>
                          <m:nor/>
                        </m:rPr>
                        <a:rPr lang="en-US" sz="2400" baseline="30000" dirty="0"/>
                        <m:t>(</m:t>
                      </m:r>
                      <m:r>
                        <m:rPr>
                          <m:nor/>
                        </m:rPr>
                        <a:rPr lang="en-US" sz="2400" b="0" i="0" baseline="30000" dirty="0" smtClean="0"/>
                        <m:t>2</m:t>
                      </m:r>
                      <m:r>
                        <m:rPr>
                          <m:nor/>
                        </m:rPr>
                        <a:rPr lang="en-US" sz="2400" baseline="30000" dirty="0"/>
                        <m:t>)</m:t>
                      </m:r>
                      <m:r>
                        <m:rPr>
                          <m:nor/>
                        </m:rPr>
                        <a:rPr lang="en-US" sz="2400" b="0" i="0" dirty="0" smtClean="0"/>
                        <m:t>.∗</m:t>
                      </m:r>
                    </m:oMath>
                  </a14:m>
                  <a:r>
                    <a:rPr lang="en-US" sz="2400" dirty="0"/>
                    <a:t>(1- </a:t>
                  </a:r>
                  <a14:m>
                    <m:oMath xmlns:m="http://schemas.openxmlformats.org/officeDocument/2006/math">
                      <m:r>
                        <m:rPr>
                          <m:nor/>
                        </m:rPr>
                        <a:rPr lang="en-US" sz="2400" dirty="0"/>
                        <m:t>a</m:t>
                      </m:r>
                      <m:r>
                        <m:rPr>
                          <m:nor/>
                        </m:rPr>
                        <a:rPr lang="en-US" sz="2400" baseline="30000" dirty="0"/>
                        <m:t>(</m:t>
                      </m:r>
                      <m:r>
                        <m:rPr>
                          <m:nor/>
                        </m:rPr>
                        <a:rPr lang="en-US" sz="2400" b="0" i="0" baseline="30000" dirty="0" smtClean="0"/>
                        <m:t>2</m:t>
                      </m:r>
                      <m:r>
                        <m:rPr>
                          <m:nor/>
                        </m:rPr>
                        <a:rPr lang="en-US" sz="2400" baseline="30000" dirty="0"/>
                        <m:t>)</m:t>
                      </m:r>
                    </m:oMath>
                  </a14:m>
                  <a:r>
                    <a:rPr lang="en-US" sz="2400" dirty="0"/>
                    <a:t>)</a:t>
                  </a:r>
                  <a:endParaRPr lang="he-IL" sz="2400" dirty="0"/>
                </a:p>
              </p:txBody>
            </p:sp>
          </mc:Choice>
          <mc:Fallback xmlns="">
            <p:sp>
              <p:nvSpPr>
                <p:cNvPr id="13" name="TextBox 12"/>
                <p:cNvSpPr txBox="1">
                  <a:spLocks noRot="1" noChangeAspect="1" noMove="1" noResize="1" noEditPoints="1" noAdjustHandles="1" noChangeArrowheads="1" noChangeShapeType="1" noTextEdit="1"/>
                </p:cNvSpPr>
                <p:nvPr/>
              </p:nvSpPr>
              <p:spPr>
                <a:xfrm>
                  <a:off x="1572068" y="3320652"/>
                  <a:ext cx="5450412" cy="830997"/>
                </a:xfrm>
                <a:prstGeom prst="rect">
                  <a:avLst/>
                </a:prstGeom>
                <a:blipFill rotWithShape="1">
                  <a:blip r:embed="rId4"/>
                  <a:stretch>
                    <a:fillRect l="-1674" t="-5072" b="-15217"/>
                  </a:stretch>
                </a:blipFill>
                <a:ln>
                  <a:solidFill>
                    <a:schemeClr val="accent2"/>
                  </a:solidFill>
                </a:ln>
              </p:spPr>
              <p:txBody>
                <a:bodyPr/>
                <a:lstStyle/>
                <a:p>
                  <a:r>
                    <a:rPr lang="en-US">
                      <a:noFill/>
                    </a:rPr>
                    <a:t> </a:t>
                  </a:r>
                </a:p>
              </p:txBody>
            </p:sp>
          </mc:Fallback>
        </mc:AlternateContent>
      </p:grpSp>
      <p:sp>
        <p:nvSpPr>
          <p:cNvPr id="3" name="TextBox 2"/>
          <p:cNvSpPr txBox="1"/>
          <p:nvPr/>
        </p:nvSpPr>
        <p:spPr>
          <a:xfrm>
            <a:off x="470860" y="411480"/>
            <a:ext cx="6266800" cy="492443"/>
          </a:xfrm>
          <a:prstGeom prst="rect">
            <a:avLst/>
          </a:prstGeom>
          <a:noFill/>
        </p:spPr>
        <p:txBody>
          <a:bodyPr wrap="square" lIns="0" tIns="0" rIns="0" bIns="0" rtlCol="1">
            <a:spAutoFit/>
          </a:bodyPr>
          <a:lstStyle/>
          <a:p>
            <a:pPr algn="l" rtl="0"/>
            <a:r>
              <a:rPr lang="el-GR" sz="3200" dirty="0"/>
              <a:t>δ</a:t>
            </a:r>
            <a:r>
              <a:rPr lang="en-US" sz="3200" baseline="30000" dirty="0"/>
              <a:t>(l)</a:t>
            </a:r>
            <a:r>
              <a:rPr lang="en-US" sz="3200" baseline="-25000" dirty="0"/>
              <a:t>j </a:t>
            </a:r>
            <a:r>
              <a:rPr lang="en-US" sz="3200" dirty="0"/>
              <a:t>-“error” of node j in layer l</a:t>
            </a:r>
            <a:r>
              <a:rPr lang="en-US" sz="3200" baseline="-25000" dirty="0"/>
              <a:t> </a:t>
            </a:r>
            <a:endParaRPr lang="he-IL" sz="3200" baseline="-25000" dirty="0"/>
          </a:p>
        </p:txBody>
      </p:sp>
      <p:cxnSp>
        <p:nvCxnSpPr>
          <p:cNvPr id="20" name="Straight Connector 19"/>
          <p:cNvCxnSpPr/>
          <p:nvPr/>
        </p:nvCxnSpPr>
        <p:spPr>
          <a:xfrm>
            <a:off x="470860" y="903923"/>
            <a:ext cx="517477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470860" y="5335331"/>
            <a:ext cx="10349540" cy="492443"/>
          </a:xfrm>
          <a:prstGeom prst="rect">
            <a:avLst/>
          </a:prstGeom>
          <a:noFill/>
        </p:spPr>
        <p:txBody>
          <a:bodyPr wrap="square" lIns="0" tIns="0" rIns="0" bIns="0" rtlCol="1">
            <a:spAutoFit/>
          </a:bodyPr>
          <a:lstStyle/>
          <a:p>
            <a:pPr algn="l" rtl="0"/>
            <a:r>
              <a:rPr lang="en-US" sz="3200" dirty="0"/>
              <a:t>There is no - </a:t>
            </a:r>
            <a:r>
              <a:rPr lang="el-GR" sz="3200" dirty="0"/>
              <a:t>δ</a:t>
            </a:r>
            <a:r>
              <a:rPr lang="en-US" sz="3200" baseline="30000" dirty="0"/>
              <a:t>(1)</a:t>
            </a:r>
            <a:r>
              <a:rPr lang="en-US" sz="3200" dirty="0"/>
              <a:t>, for the input layer</a:t>
            </a:r>
            <a:endParaRPr lang="he-IL" sz="3200" dirty="0"/>
          </a:p>
        </p:txBody>
      </p:sp>
      <p:pic>
        <p:nvPicPr>
          <p:cNvPr id="21" name="Picture 2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38160" y="722947"/>
            <a:ext cx="6197896" cy="1765072"/>
          </a:xfrm>
          <a:prstGeom prst="rect">
            <a:avLst/>
          </a:prstGeom>
          <a:ln>
            <a:solidFill>
              <a:schemeClr val="tx1"/>
            </a:solidFill>
          </a:ln>
        </p:spPr>
      </p:pic>
    </p:spTree>
    <p:extLst>
      <p:ext uri="{BB962C8B-B14F-4D97-AF65-F5344CB8AC3E}">
        <p14:creationId xmlns:p14="http://schemas.microsoft.com/office/powerpoint/2010/main" val="2910386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b="1" dirty="0"/>
              <a:t>קצת על רשתות נוירונים מלאכותיות</a:t>
            </a:r>
            <a:endParaRPr lang="he-IL" dirty="0"/>
          </a:p>
        </p:txBody>
      </p:sp>
      <p:sp>
        <p:nvSpPr>
          <p:cNvPr id="3" name="Content Placeholder 2"/>
          <p:cNvSpPr>
            <a:spLocks noGrp="1"/>
          </p:cNvSpPr>
          <p:nvPr>
            <p:ph idx="1"/>
          </p:nvPr>
        </p:nvSpPr>
        <p:spPr/>
        <p:txBody>
          <a:bodyPr/>
          <a:lstStyle/>
          <a:p>
            <a:r>
              <a:rPr lang="he-IL" b="1" dirty="0"/>
              <a:t>נוצר תת תחום חדש בתוך הלמידה החישובית הנקרא </a:t>
            </a:r>
            <a:r>
              <a:rPr lang="he-IL" b="1" u="sng" dirty="0"/>
              <a:t>למידה עמוקה (</a:t>
            </a:r>
            <a:r>
              <a:rPr lang="en-US" b="1" u="sng" dirty="0"/>
              <a:t>Deep Learning</a:t>
            </a:r>
            <a:r>
              <a:rPr lang="he-IL" b="1" u="sng" dirty="0"/>
              <a:t>)</a:t>
            </a:r>
            <a:r>
              <a:rPr lang="he-IL" b="1" dirty="0"/>
              <a:t>, העוסק כל כולו ברשתות נוירונים ושימושיהם</a:t>
            </a:r>
          </a:p>
          <a:p>
            <a:endParaRPr lang="he-IL" b="1" dirty="0"/>
          </a:p>
          <a:p>
            <a:r>
              <a:rPr lang="he-IL" b="1" dirty="0"/>
              <a:t>זהו אלגוריתם מסוג למידה מונחית(</a:t>
            </a:r>
            <a:r>
              <a:rPr lang="en-US" b="1" dirty="0"/>
              <a:t>supervised</a:t>
            </a:r>
            <a:r>
              <a:rPr lang="he-IL" b="1" dirty="0"/>
              <a:t>)</a:t>
            </a:r>
          </a:p>
          <a:p>
            <a:endParaRPr lang="he-IL" b="1" dirty="0"/>
          </a:p>
          <a:p>
            <a:pPr algn="l"/>
            <a:endParaRPr lang="he-IL" b="1" dirty="0"/>
          </a:p>
          <a:p>
            <a:endParaRPr lang="he-IL" b="1" dirty="0"/>
          </a:p>
        </p:txBody>
      </p:sp>
      <p:sp>
        <p:nvSpPr>
          <p:cNvPr id="4" name="מציין מיקום תוכן 2">
            <a:extLst>
              <a:ext uri="{FF2B5EF4-FFF2-40B4-BE49-F238E27FC236}">
                <a16:creationId xmlns="" xmlns:a16="http://schemas.microsoft.com/office/drawing/2014/main" id="{F9BFA1A0-3DC2-40F2-89A1-6ED1056B0865}"/>
              </a:ext>
            </a:extLst>
          </p:cNvPr>
          <p:cNvSpPr txBox="1">
            <a:spLocks/>
          </p:cNvSpPr>
          <p:nvPr/>
        </p:nvSpPr>
        <p:spPr>
          <a:xfrm>
            <a:off x="3562596" y="4880758"/>
            <a:ext cx="8629403" cy="1977242"/>
          </a:xfrm>
          <a:prstGeom prst="rect">
            <a:avLst/>
          </a:prstGeom>
        </p:spPr>
        <p:txBody>
          <a:bodyPr vert="horz" lIns="91440" tIns="45720" rIns="91440" bIns="45720" rtlCol="1">
            <a:noAutofit/>
          </a:bodyPr>
          <a:lst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buNone/>
            </a:pPr>
            <a:r>
              <a:rPr lang="en-US" sz="2400" b="1" dirty="0">
                <a:latin typeface="Calibri (גוף)"/>
              </a:rPr>
              <a:t>"...a computing system made up of a number of simple, highly interconnected processing elements, which process information by their dynamic state response to external inputs.”</a:t>
            </a:r>
          </a:p>
          <a:p>
            <a:pPr marL="0" indent="0">
              <a:buNone/>
            </a:pPr>
            <a:r>
              <a:rPr lang="en-US" sz="1800" dirty="0"/>
              <a:t>Dr. Robert Hecht-Nielsen, the inventor of the first neurocomputer</a:t>
            </a:r>
            <a:r>
              <a:rPr lang="en-US" sz="1800" b="1" dirty="0"/>
              <a:t>		</a:t>
            </a:r>
          </a:p>
          <a:p>
            <a:endParaRPr lang="he-IL" sz="3200" b="1" dirty="0"/>
          </a:p>
          <a:p>
            <a:endParaRPr lang="he-IL" sz="3200" b="1" dirty="0"/>
          </a:p>
          <a:p>
            <a:endParaRPr lang="he-IL" sz="3200" dirty="0"/>
          </a:p>
          <a:p>
            <a:endParaRPr lang="en-US" sz="3200" dirty="0"/>
          </a:p>
        </p:txBody>
      </p:sp>
    </p:spTree>
    <p:extLst>
      <p:ext uri="{BB962C8B-B14F-4D97-AF65-F5344CB8AC3E}">
        <p14:creationId xmlns:p14="http://schemas.microsoft.com/office/powerpoint/2010/main" val="246470460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ctangle 1"/>
          <p:cNvSpPr/>
          <p:nvPr/>
        </p:nvSpPr>
        <p:spPr>
          <a:xfrm>
            <a:off x="0" y="0"/>
            <a:ext cx="6187440" cy="830997"/>
          </a:xfrm>
          <a:prstGeom prst="rect">
            <a:avLst/>
          </a:prstGeom>
        </p:spPr>
        <p:txBody>
          <a:bodyPr wrap="square">
            <a:spAutoFit/>
          </a:bodyPr>
          <a:lstStyle/>
          <a:p>
            <a:pPr algn="l"/>
            <a:r>
              <a:rPr lang="en-US" sz="4800" dirty="0"/>
              <a:t>Back Propagation</a:t>
            </a:r>
            <a:r>
              <a:rPr lang="en-US" sz="4800" baseline="30000" dirty="0">
                <a:hlinkClick r:id="rId3"/>
              </a:rPr>
              <a:t>[!]</a:t>
            </a:r>
            <a:endParaRPr lang="he-IL" sz="4800" baseline="30000" dirty="0"/>
          </a:p>
        </p:txBody>
      </p:sp>
      <p:sp>
        <p:nvSpPr>
          <p:cNvPr id="5" name="Oval 4"/>
          <p:cNvSpPr/>
          <p:nvPr/>
        </p:nvSpPr>
        <p:spPr>
          <a:xfrm>
            <a:off x="96637" y="3249378"/>
            <a:ext cx="1139798" cy="618429"/>
          </a:xfrm>
          <a:prstGeom prst="ellipse">
            <a:avLst/>
          </a:prstGeom>
          <a:solidFill>
            <a:schemeClr val="bg1"/>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0"/>
            <a:endParaRPr lang="he-IL"/>
          </a:p>
        </p:txBody>
      </p:sp>
      <p:sp>
        <p:nvSpPr>
          <p:cNvPr id="6" name="Oval 5"/>
          <p:cNvSpPr/>
          <p:nvPr/>
        </p:nvSpPr>
        <p:spPr>
          <a:xfrm>
            <a:off x="96637" y="5038591"/>
            <a:ext cx="1139798" cy="618429"/>
          </a:xfrm>
          <a:prstGeom prst="ellipse">
            <a:avLst/>
          </a:prstGeom>
          <a:no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0"/>
            <a:endParaRPr lang="he-IL"/>
          </a:p>
        </p:txBody>
      </p:sp>
      <p:sp>
        <p:nvSpPr>
          <p:cNvPr id="7" name="Oval 6"/>
          <p:cNvSpPr/>
          <p:nvPr/>
        </p:nvSpPr>
        <p:spPr>
          <a:xfrm>
            <a:off x="96637" y="4143985"/>
            <a:ext cx="1139798" cy="618429"/>
          </a:xfrm>
          <a:prstGeom prst="ellipse">
            <a:avLst/>
          </a:prstGeom>
          <a:no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0"/>
            <a:endParaRPr lang="he-IL"/>
          </a:p>
        </p:txBody>
      </p:sp>
      <p:sp>
        <p:nvSpPr>
          <p:cNvPr id="8" name="Oval 7"/>
          <p:cNvSpPr/>
          <p:nvPr/>
        </p:nvSpPr>
        <p:spPr>
          <a:xfrm>
            <a:off x="4082631" y="2934195"/>
            <a:ext cx="1139798" cy="618429"/>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0"/>
            <a:endParaRPr lang="he-IL"/>
          </a:p>
        </p:txBody>
      </p:sp>
      <p:sp>
        <p:nvSpPr>
          <p:cNvPr id="9" name="Oval 8"/>
          <p:cNvSpPr/>
          <p:nvPr/>
        </p:nvSpPr>
        <p:spPr>
          <a:xfrm>
            <a:off x="4082631" y="4510403"/>
            <a:ext cx="1139798" cy="618429"/>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0"/>
            <a:endParaRPr lang="he-IL"/>
          </a:p>
        </p:txBody>
      </p:sp>
      <p:sp>
        <p:nvSpPr>
          <p:cNvPr id="10" name="Oval 9"/>
          <p:cNvSpPr/>
          <p:nvPr/>
        </p:nvSpPr>
        <p:spPr>
          <a:xfrm>
            <a:off x="4082631" y="3722299"/>
            <a:ext cx="1139798" cy="618429"/>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0"/>
            <a:endParaRPr lang="he-IL"/>
          </a:p>
        </p:txBody>
      </p:sp>
      <p:sp>
        <p:nvSpPr>
          <p:cNvPr id="11" name="Oval 10"/>
          <p:cNvSpPr/>
          <p:nvPr/>
        </p:nvSpPr>
        <p:spPr>
          <a:xfrm>
            <a:off x="4082631" y="5298508"/>
            <a:ext cx="1139798" cy="618429"/>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0"/>
            <a:endParaRPr lang="he-IL"/>
          </a:p>
        </p:txBody>
      </p:sp>
      <p:sp>
        <p:nvSpPr>
          <p:cNvPr id="12" name="Oval 11"/>
          <p:cNvSpPr/>
          <p:nvPr/>
        </p:nvSpPr>
        <p:spPr>
          <a:xfrm>
            <a:off x="8539401" y="4159590"/>
            <a:ext cx="1139798" cy="618429"/>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0"/>
            <a:endParaRPr lang="he-IL"/>
          </a:p>
        </p:txBody>
      </p:sp>
      <p:cxnSp>
        <p:nvCxnSpPr>
          <p:cNvPr id="13" name="Straight Connector 12"/>
          <p:cNvCxnSpPr>
            <a:stCxn id="5" idx="6"/>
            <a:endCxn id="10" idx="2"/>
          </p:cNvCxnSpPr>
          <p:nvPr/>
        </p:nvCxnSpPr>
        <p:spPr>
          <a:xfrm>
            <a:off x="1236435" y="3558593"/>
            <a:ext cx="2846196" cy="472921"/>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p:cNvCxnSpPr>
            <a:stCxn id="5" idx="6"/>
            <a:endCxn id="9" idx="2"/>
          </p:cNvCxnSpPr>
          <p:nvPr/>
        </p:nvCxnSpPr>
        <p:spPr>
          <a:xfrm>
            <a:off x="1236435" y="3558593"/>
            <a:ext cx="2846196" cy="1261025"/>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p:cNvCxnSpPr>
            <a:stCxn id="5" idx="6"/>
            <a:endCxn id="11" idx="2"/>
          </p:cNvCxnSpPr>
          <p:nvPr/>
        </p:nvCxnSpPr>
        <p:spPr>
          <a:xfrm>
            <a:off x="1236435" y="3558593"/>
            <a:ext cx="2846196" cy="204913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p:cNvCxnSpPr>
            <a:stCxn id="7" idx="6"/>
            <a:endCxn id="8" idx="2"/>
          </p:cNvCxnSpPr>
          <p:nvPr/>
        </p:nvCxnSpPr>
        <p:spPr>
          <a:xfrm flipV="1">
            <a:off x="1236435" y="3243410"/>
            <a:ext cx="2846196" cy="120979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p:cNvCxnSpPr>
            <a:stCxn id="7" idx="6"/>
            <a:endCxn id="10" idx="2"/>
          </p:cNvCxnSpPr>
          <p:nvPr/>
        </p:nvCxnSpPr>
        <p:spPr>
          <a:xfrm flipV="1">
            <a:off x="1236435" y="4031514"/>
            <a:ext cx="2846196" cy="421686"/>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p:cNvCxnSpPr>
            <a:stCxn id="7" idx="6"/>
            <a:endCxn id="9" idx="2"/>
          </p:cNvCxnSpPr>
          <p:nvPr/>
        </p:nvCxnSpPr>
        <p:spPr>
          <a:xfrm>
            <a:off x="1236435" y="4453200"/>
            <a:ext cx="2846196" cy="366418"/>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p:cNvCxnSpPr>
            <a:stCxn id="7" idx="6"/>
            <a:endCxn id="11" idx="2"/>
          </p:cNvCxnSpPr>
          <p:nvPr/>
        </p:nvCxnSpPr>
        <p:spPr>
          <a:xfrm>
            <a:off x="1236435" y="4453200"/>
            <a:ext cx="2846196" cy="1154523"/>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p:cNvCxnSpPr>
            <a:stCxn id="6" idx="6"/>
            <a:endCxn id="8" idx="2"/>
          </p:cNvCxnSpPr>
          <p:nvPr/>
        </p:nvCxnSpPr>
        <p:spPr>
          <a:xfrm flipV="1">
            <a:off x="1236435" y="3243410"/>
            <a:ext cx="2846196" cy="2104396"/>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p:cNvCxnSpPr>
            <a:stCxn id="6" idx="6"/>
            <a:endCxn id="10" idx="2"/>
          </p:cNvCxnSpPr>
          <p:nvPr/>
        </p:nvCxnSpPr>
        <p:spPr>
          <a:xfrm flipV="1">
            <a:off x="1236435" y="4031514"/>
            <a:ext cx="2846196" cy="1316292"/>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p:cNvCxnSpPr>
            <a:stCxn id="6" idx="6"/>
            <a:endCxn id="9" idx="2"/>
          </p:cNvCxnSpPr>
          <p:nvPr/>
        </p:nvCxnSpPr>
        <p:spPr>
          <a:xfrm flipV="1">
            <a:off x="1236435" y="4819618"/>
            <a:ext cx="2846196" cy="528188"/>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p:cNvCxnSpPr>
            <a:stCxn id="6" idx="6"/>
            <a:endCxn id="11" idx="2"/>
          </p:cNvCxnSpPr>
          <p:nvPr/>
        </p:nvCxnSpPr>
        <p:spPr>
          <a:xfrm>
            <a:off x="1236435" y="5347806"/>
            <a:ext cx="2846196" cy="259917"/>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p:cNvCxnSpPr>
            <a:stCxn id="8" idx="6"/>
            <a:endCxn id="12" idx="2"/>
          </p:cNvCxnSpPr>
          <p:nvPr/>
        </p:nvCxnSpPr>
        <p:spPr>
          <a:xfrm>
            <a:off x="5222429" y="3243410"/>
            <a:ext cx="3316972" cy="1225395"/>
          </a:xfrm>
          <a:prstGeom prst="line">
            <a:avLst/>
          </a:prstGeom>
          <a:ln>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a:stCxn id="10" idx="6"/>
            <a:endCxn id="12" idx="2"/>
          </p:cNvCxnSpPr>
          <p:nvPr/>
        </p:nvCxnSpPr>
        <p:spPr>
          <a:xfrm>
            <a:off x="5222429" y="4031514"/>
            <a:ext cx="3316972" cy="437291"/>
          </a:xfrm>
          <a:prstGeom prst="line">
            <a:avLst/>
          </a:prstGeom>
          <a:ln>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a:stCxn id="9" idx="6"/>
            <a:endCxn id="12" idx="2"/>
          </p:cNvCxnSpPr>
          <p:nvPr/>
        </p:nvCxnSpPr>
        <p:spPr>
          <a:xfrm flipV="1">
            <a:off x="5222429" y="4468805"/>
            <a:ext cx="3316972" cy="350813"/>
          </a:xfrm>
          <a:prstGeom prst="line">
            <a:avLst/>
          </a:prstGeom>
          <a:ln>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a:stCxn id="11" idx="6"/>
            <a:endCxn id="12" idx="2"/>
          </p:cNvCxnSpPr>
          <p:nvPr/>
        </p:nvCxnSpPr>
        <p:spPr>
          <a:xfrm flipV="1">
            <a:off x="5222429" y="4468805"/>
            <a:ext cx="3316972" cy="1138918"/>
          </a:xfrm>
          <a:prstGeom prst="line">
            <a:avLst/>
          </a:prstGeom>
          <a:ln>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a:off x="9679200" y="4468805"/>
            <a:ext cx="656562" cy="0"/>
          </a:xfrm>
          <a:prstGeom prst="straightConnector1">
            <a:avLst/>
          </a:prstGeom>
          <a:ln w="19050">
            <a:solidFill>
              <a:srgbClr val="00B050"/>
            </a:solidFill>
            <a:tailEnd type="triangle" w="lg" len="lg"/>
          </a:ln>
        </p:spPr>
        <p:style>
          <a:lnRef idx="1">
            <a:schemeClr val="accent1"/>
          </a:lnRef>
          <a:fillRef idx="0">
            <a:schemeClr val="accent1"/>
          </a:fillRef>
          <a:effectRef idx="0">
            <a:schemeClr val="accent1"/>
          </a:effectRef>
          <a:fontRef idx="minor">
            <a:schemeClr val="tx1"/>
          </a:fontRef>
        </p:style>
      </p:cxnSp>
      <p:sp>
        <p:nvSpPr>
          <p:cNvPr id="30" name="Curved Up Arrow 29"/>
          <p:cNvSpPr/>
          <p:nvPr/>
        </p:nvSpPr>
        <p:spPr>
          <a:xfrm rot="12738063">
            <a:off x="5308261" y="1821303"/>
            <a:ext cx="4526877" cy="872001"/>
          </a:xfrm>
          <a:prstGeom prst="curvedUp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solidFill>
                <a:schemeClr val="tx1"/>
              </a:solidFill>
            </a:endParaRPr>
          </a:p>
        </p:txBody>
      </p:sp>
      <p:sp>
        <p:nvSpPr>
          <p:cNvPr id="34" name="Oval 33"/>
          <p:cNvSpPr/>
          <p:nvPr/>
        </p:nvSpPr>
        <p:spPr>
          <a:xfrm>
            <a:off x="4082631" y="2146091"/>
            <a:ext cx="1139798" cy="618429"/>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0"/>
            <a:endParaRPr lang="he-IL"/>
          </a:p>
        </p:txBody>
      </p:sp>
      <p:cxnSp>
        <p:nvCxnSpPr>
          <p:cNvPr id="35" name="Straight Connector 34"/>
          <p:cNvCxnSpPr>
            <a:stCxn id="34" idx="6"/>
            <a:endCxn id="12" idx="2"/>
          </p:cNvCxnSpPr>
          <p:nvPr/>
        </p:nvCxnSpPr>
        <p:spPr>
          <a:xfrm>
            <a:off x="5222429" y="2455306"/>
            <a:ext cx="3316972" cy="2013499"/>
          </a:xfrm>
          <a:prstGeom prst="line">
            <a:avLst/>
          </a:prstGeom>
          <a:ln>
            <a:solidFill>
              <a:srgbClr val="002060"/>
            </a:solidFill>
          </a:ln>
        </p:spPr>
        <p:style>
          <a:lnRef idx="1">
            <a:schemeClr val="accent1"/>
          </a:lnRef>
          <a:fillRef idx="0">
            <a:schemeClr val="accent1"/>
          </a:fillRef>
          <a:effectRef idx="0">
            <a:schemeClr val="accent1"/>
          </a:effectRef>
          <a:fontRef idx="minor">
            <a:schemeClr val="tx1"/>
          </a:fontRef>
        </p:style>
      </p:cxnSp>
      <p:sp>
        <p:nvSpPr>
          <p:cNvPr id="36" name="Oval 35"/>
          <p:cNvSpPr/>
          <p:nvPr/>
        </p:nvSpPr>
        <p:spPr>
          <a:xfrm>
            <a:off x="96637" y="2354771"/>
            <a:ext cx="1139798" cy="618429"/>
          </a:xfrm>
          <a:prstGeom prst="ellipse">
            <a:avLst/>
          </a:prstGeom>
          <a:solidFill>
            <a:schemeClr val="bg1"/>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0"/>
            <a:endParaRPr lang="he-IL"/>
          </a:p>
        </p:txBody>
      </p:sp>
      <p:cxnSp>
        <p:nvCxnSpPr>
          <p:cNvPr id="37" name="Straight Connector 36"/>
          <p:cNvCxnSpPr>
            <a:endCxn id="8" idx="2"/>
          </p:cNvCxnSpPr>
          <p:nvPr/>
        </p:nvCxnSpPr>
        <p:spPr>
          <a:xfrm flipV="1">
            <a:off x="1236435" y="3243410"/>
            <a:ext cx="2846196" cy="337816"/>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Straight Connector 37"/>
          <p:cNvCxnSpPr>
            <a:stCxn id="36" idx="6"/>
            <a:endCxn id="8" idx="2"/>
          </p:cNvCxnSpPr>
          <p:nvPr/>
        </p:nvCxnSpPr>
        <p:spPr>
          <a:xfrm>
            <a:off x="1236435" y="2663986"/>
            <a:ext cx="2846196" cy="579424"/>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p:cNvCxnSpPr>
            <a:stCxn id="36" idx="6"/>
            <a:endCxn id="10" idx="2"/>
          </p:cNvCxnSpPr>
          <p:nvPr/>
        </p:nvCxnSpPr>
        <p:spPr>
          <a:xfrm>
            <a:off x="1236435" y="2663986"/>
            <a:ext cx="2846196" cy="1367528"/>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Straight Connector 39"/>
          <p:cNvCxnSpPr>
            <a:stCxn id="36" idx="6"/>
            <a:endCxn id="9" idx="2"/>
          </p:cNvCxnSpPr>
          <p:nvPr/>
        </p:nvCxnSpPr>
        <p:spPr>
          <a:xfrm>
            <a:off x="1236435" y="2663986"/>
            <a:ext cx="2846196" cy="2155632"/>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Straight Connector 40"/>
          <p:cNvCxnSpPr>
            <a:stCxn id="36" idx="6"/>
            <a:endCxn id="11" idx="2"/>
          </p:cNvCxnSpPr>
          <p:nvPr/>
        </p:nvCxnSpPr>
        <p:spPr>
          <a:xfrm>
            <a:off x="1236435" y="2663986"/>
            <a:ext cx="2846196" cy="2943737"/>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p:cNvSpPr txBox="1"/>
              <p:nvPr/>
            </p:nvSpPr>
            <p:spPr>
              <a:xfrm>
                <a:off x="8687582" y="3764361"/>
                <a:ext cx="2371439" cy="430887"/>
              </a:xfrm>
              <a:prstGeom prst="rect">
                <a:avLst/>
              </a:prstGeom>
              <a:noFill/>
            </p:spPr>
            <p:txBody>
              <a:bodyPr wrap="square" lIns="0" tIns="0" rIns="0" bIns="0" rtlCol="1">
                <a:spAutoFit/>
              </a:bodyPr>
              <a:lstStyle/>
              <a:p>
                <a:pPr algn="l" rtl="0"/>
                <a:r>
                  <a:rPr lang="el-GR" sz="2800" dirty="0"/>
                  <a:t>δ</a:t>
                </a:r>
                <a:r>
                  <a:rPr lang="en-US" sz="2800" baseline="30000" dirty="0"/>
                  <a:t>(3)</a:t>
                </a:r>
                <a:r>
                  <a:rPr lang="en-US" sz="2800" baseline="-25000" dirty="0"/>
                  <a:t> </a:t>
                </a:r>
                <a:r>
                  <a:rPr lang="en-US" sz="2800" dirty="0"/>
                  <a:t>= </a:t>
                </a:r>
                <a14:m>
                  <m:oMath xmlns:m="http://schemas.openxmlformats.org/officeDocument/2006/math">
                    <m:r>
                      <m:rPr>
                        <m:nor/>
                      </m:rPr>
                      <a:rPr lang="en-US" sz="2800" dirty="0">
                        <a:latin typeface="Cambria Math"/>
                      </a:rPr>
                      <m:t>a</m:t>
                    </m:r>
                    <m:r>
                      <m:rPr>
                        <m:nor/>
                      </m:rPr>
                      <a:rPr lang="en-US" sz="2800" baseline="30000" dirty="0"/>
                      <m:t>(</m:t>
                    </m:r>
                    <m:r>
                      <m:rPr>
                        <m:nor/>
                      </m:rPr>
                      <a:rPr lang="en-US" sz="2800" baseline="30000" dirty="0"/>
                      <m:t>3</m:t>
                    </m:r>
                    <m:r>
                      <m:rPr>
                        <m:nor/>
                      </m:rPr>
                      <a:rPr lang="en-US" sz="2800" baseline="30000" dirty="0"/>
                      <m:t>)</m:t>
                    </m:r>
                  </m:oMath>
                </a14:m>
                <a:r>
                  <a:rPr lang="en-US" sz="2800" dirty="0"/>
                  <a:t> - Y</a:t>
                </a:r>
                <a:r>
                  <a:rPr lang="en-US" sz="2800" baseline="-25000" dirty="0"/>
                  <a:t>label</a:t>
                </a:r>
                <a:r>
                  <a:rPr lang="en-US" sz="2800" dirty="0"/>
                  <a:t> </a:t>
                </a:r>
                <a:r>
                  <a:rPr lang="en-US" sz="2800" baseline="-25000" dirty="0"/>
                  <a:t> </a:t>
                </a:r>
                <a:endParaRPr lang="he-IL" sz="2800" baseline="-25000" dirty="0"/>
              </a:p>
            </p:txBody>
          </p:sp>
        </mc:Choice>
        <mc:Fallback xmlns="">
          <p:sp>
            <p:nvSpPr>
              <p:cNvPr id="43" name="TextBox 42"/>
              <p:cNvSpPr txBox="1">
                <a:spLocks noRot="1" noChangeAspect="1" noMove="1" noResize="1" noEditPoints="1" noAdjustHandles="1" noChangeArrowheads="1" noChangeShapeType="1" noTextEdit="1"/>
              </p:cNvSpPr>
              <p:nvPr/>
            </p:nvSpPr>
            <p:spPr>
              <a:xfrm>
                <a:off x="8687582" y="3764361"/>
                <a:ext cx="2371439" cy="430887"/>
              </a:xfrm>
              <a:prstGeom prst="rect">
                <a:avLst/>
              </a:prstGeom>
              <a:blipFill rotWithShape="0">
                <a:blip r:embed="rId4"/>
                <a:stretch>
                  <a:fillRect l="-8997" t="-24286" b="-51429"/>
                </a:stretch>
              </a:blipFill>
            </p:spPr>
            <p:txBody>
              <a:bodyPr/>
              <a:lstStyle/>
              <a:p>
                <a:r>
                  <a:rPr lang="he-IL">
                    <a:noFill/>
                  </a:rPr>
                  <a:t> </a:t>
                </a:r>
              </a:p>
            </p:txBody>
          </p:sp>
        </mc:Fallback>
      </mc:AlternateContent>
      <p:sp>
        <p:nvSpPr>
          <p:cNvPr id="44" name="TextBox 43"/>
          <p:cNvSpPr txBox="1"/>
          <p:nvPr/>
        </p:nvSpPr>
        <p:spPr>
          <a:xfrm>
            <a:off x="3215098" y="1746925"/>
            <a:ext cx="4142779" cy="430887"/>
          </a:xfrm>
          <a:prstGeom prst="rect">
            <a:avLst/>
          </a:prstGeom>
          <a:noFill/>
        </p:spPr>
        <p:txBody>
          <a:bodyPr wrap="square" lIns="0" tIns="0" rIns="0" bIns="0" rtlCol="1">
            <a:spAutoFit/>
          </a:bodyPr>
          <a:lstStyle/>
          <a:p>
            <a:pPr algn="l" rtl="0"/>
            <a:r>
              <a:rPr lang="el-GR" sz="2800" dirty="0"/>
              <a:t>δ</a:t>
            </a:r>
            <a:r>
              <a:rPr lang="en-US" sz="2800" baseline="30000" dirty="0"/>
              <a:t>(2)</a:t>
            </a:r>
            <a:r>
              <a:rPr lang="en-US" sz="2800" baseline="-25000" dirty="0"/>
              <a:t> </a:t>
            </a:r>
            <a:r>
              <a:rPr lang="en-US" sz="2800" dirty="0"/>
              <a:t>= (</a:t>
            </a:r>
            <a:r>
              <a:rPr lang="el-GR" sz="2800" dirty="0"/>
              <a:t>Θ</a:t>
            </a:r>
            <a:r>
              <a:rPr lang="en-US" sz="2800" baseline="30000" dirty="0"/>
              <a:t>(2)</a:t>
            </a:r>
            <a:r>
              <a:rPr lang="en-US" sz="2800" dirty="0"/>
              <a:t>)</a:t>
            </a:r>
            <a:r>
              <a:rPr lang="en-US" sz="2800" baseline="30000" dirty="0"/>
              <a:t>T</a:t>
            </a:r>
            <a:r>
              <a:rPr lang="en-US" sz="2800" dirty="0"/>
              <a:t> *</a:t>
            </a:r>
            <a:r>
              <a:rPr lang="el-GR" sz="2800" dirty="0"/>
              <a:t> δ</a:t>
            </a:r>
            <a:r>
              <a:rPr lang="en-US" sz="2800" baseline="30000" dirty="0"/>
              <a:t>(3)</a:t>
            </a:r>
            <a:r>
              <a:rPr lang="en-US" sz="2800" baseline="-25000" dirty="0"/>
              <a:t> </a:t>
            </a:r>
            <a:r>
              <a:rPr lang="en-US" sz="2800" dirty="0"/>
              <a:t>.* g’(V</a:t>
            </a:r>
            <a:r>
              <a:rPr lang="en-US" sz="2800" baseline="30000" dirty="0"/>
              <a:t>(2)</a:t>
            </a:r>
            <a:r>
              <a:rPr lang="en-US" sz="2800" dirty="0"/>
              <a:t>)</a:t>
            </a:r>
            <a:endParaRPr lang="he-IL" sz="2800" dirty="0"/>
          </a:p>
        </p:txBody>
      </p:sp>
      <p:sp>
        <p:nvSpPr>
          <p:cNvPr id="45" name="TextBox 44"/>
          <p:cNvSpPr txBox="1"/>
          <p:nvPr/>
        </p:nvSpPr>
        <p:spPr>
          <a:xfrm>
            <a:off x="5793956" y="3354545"/>
            <a:ext cx="1050289" cy="830997"/>
          </a:xfrm>
          <a:prstGeom prst="rect">
            <a:avLst/>
          </a:prstGeom>
          <a:noFill/>
        </p:spPr>
        <p:txBody>
          <a:bodyPr wrap="none" rtlCol="1">
            <a:spAutoFit/>
          </a:bodyPr>
          <a:lstStyle/>
          <a:p>
            <a:pPr algn="l" rtl="0"/>
            <a:r>
              <a:rPr lang="el-GR" sz="4800" dirty="0"/>
              <a:t>Θ</a:t>
            </a:r>
            <a:r>
              <a:rPr lang="en-US" sz="4800" baseline="30000" dirty="0"/>
              <a:t>(2)</a:t>
            </a:r>
            <a:endParaRPr lang="he-IL" sz="4800" dirty="0"/>
          </a:p>
        </p:txBody>
      </p:sp>
      <mc:AlternateContent xmlns:mc="http://schemas.openxmlformats.org/markup-compatibility/2006" xmlns:a14="http://schemas.microsoft.com/office/drawing/2010/main">
        <mc:Choice Requires="a14">
          <p:sp>
            <p:nvSpPr>
              <p:cNvPr id="46" name="TextBox 45"/>
              <p:cNvSpPr txBox="1"/>
              <p:nvPr/>
            </p:nvSpPr>
            <p:spPr>
              <a:xfrm>
                <a:off x="4210405" y="3354545"/>
                <a:ext cx="1109599" cy="830997"/>
              </a:xfrm>
              <a:prstGeom prst="rect">
                <a:avLst/>
              </a:prstGeom>
              <a:noFill/>
            </p:spPr>
            <p:txBody>
              <a:bodyPr wrap="none" rtlCol="1">
                <a:spAutoFit/>
              </a:bodyPr>
              <a:lstStyle/>
              <a:p>
                <a:pPr algn="l" rtl="0"/>
                <a14:m>
                  <m:oMathPara xmlns:m="http://schemas.openxmlformats.org/officeDocument/2006/math">
                    <m:oMathParaPr>
                      <m:jc m:val="centerGroup"/>
                    </m:oMathParaPr>
                    <m:oMath xmlns:m="http://schemas.openxmlformats.org/officeDocument/2006/math">
                      <m:r>
                        <m:rPr>
                          <m:nor/>
                        </m:rPr>
                        <a:rPr lang="en-US" sz="4800" dirty="0"/>
                        <m:t>a</m:t>
                      </m:r>
                      <m:r>
                        <m:rPr>
                          <m:nor/>
                        </m:rPr>
                        <a:rPr lang="en-US" sz="4800" baseline="30000" dirty="0"/>
                        <m:t>(</m:t>
                      </m:r>
                      <m:r>
                        <m:rPr>
                          <m:nor/>
                        </m:rPr>
                        <a:rPr lang="en-US" sz="4800" baseline="30000" dirty="0"/>
                        <m:t>2</m:t>
                      </m:r>
                      <m:r>
                        <m:rPr>
                          <m:nor/>
                        </m:rPr>
                        <a:rPr lang="en-US" sz="4800" baseline="30000" dirty="0"/>
                        <m:t>)</m:t>
                      </m:r>
                    </m:oMath>
                  </m:oMathPara>
                </a14:m>
                <a:endParaRPr lang="he-IL" sz="4800" dirty="0"/>
              </a:p>
            </p:txBody>
          </p:sp>
        </mc:Choice>
        <mc:Fallback xmlns="">
          <p:sp>
            <p:nvSpPr>
              <p:cNvPr id="46" name="TextBox 45"/>
              <p:cNvSpPr txBox="1">
                <a:spLocks noRot="1" noChangeAspect="1" noMove="1" noResize="1" noEditPoints="1" noAdjustHandles="1" noChangeArrowheads="1" noChangeShapeType="1" noTextEdit="1"/>
              </p:cNvSpPr>
              <p:nvPr/>
            </p:nvSpPr>
            <p:spPr>
              <a:xfrm>
                <a:off x="4210405" y="3354545"/>
                <a:ext cx="1109599" cy="830997"/>
              </a:xfrm>
              <a:prstGeom prst="rect">
                <a:avLst/>
              </a:prstGeom>
              <a:blipFill rotWithShape="0">
                <a:blip r:embed="rId5"/>
                <a:stretch>
                  <a:fillRect/>
                </a:stretch>
              </a:blipFill>
            </p:spPr>
            <p:txBody>
              <a:bodyPr/>
              <a:lstStyle/>
              <a:p>
                <a:r>
                  <a:rPr lang="he-IL">
                    <a:noFill/>
                  </a:rPr>
                  <a:t> </a:t>
                </a:r>
              </a:p>
            </p:txBody>
          </p:sp>
        </mc:Fallback>
      </mc:AlternateContent>
      <p:sp>
        <p:nvSpPr>
          <p:cNvPr id="47" name="Rectangle 46"/>
          <p:cNvSpPr/>
          <p:nvPr/>
        </p:nvSpPr>
        <p:spPr>
          <a:xfrm>
            <a:off x="9034214" y="6524069"/>
            <a:ext cx="1035977" cy="369332"/>
          </a:xfrm>
          <a:prstGeom prst="rect">
            <a:avLst/>
          </a:prstGeom>
        </p:spPr>
        <p:txBody>
          <a:bodyPr wrap="square">
            <a:spAutoFit/>
          </a:bodyPr>
          <a:lstStyle/>
          <a:p>
            <a:pPr algn="l" rtl="0"/>
            <a:r>
              <a:rPr lang="en-US" i="1" dirty="0"/>
              <a:t>layer3</a:t>
            </a:r>
            <a:endParaRPr lang="he-IL" dirty="0"/>
          </a:p>
        </p:txBody>
      </p:sp>
      <p:sp>
        <p:nvSpPr>
          <p:cNvPr id="48" name="Rectangle 64">
            <a:extLst>
              <a:ext uri="{FF2B5EF4-FFF2-40B4-BE49-F238E27FC236}">
                <a16:creationId xmlns="" xmlns:a16="http://schemas.microsoft.com/office/drawing/2014/main" id="{50326B98-3AC6-45FA-B512-611D2048E08F}"/>
              </a:ext>
            </a:extLst>
          </p:cNvPr>
          <p:cNvSpPr/>
          <p:nvPr/>
        </p:nvSpPr>
        <p:spPr>
          <a:xfrm>
            <a:off x="4477667" y="6524069"/>
            <a:ext cx="808821" cy="369332"/>
          </a:xfrm>
          <a:prstGeom prst="rect">
            <a:avLst/>
          </a:prstGeom>
        </p:spPr>
        <p:txBody>
          <a:bodyPr wrap="square">
            <a:spAutoFit/>
          </a:bodyPr>
          <a:lstStyle/>
          <a:p>
            <a:pPr algn="l" rtl="0"/>
            <a:r>
              <a:rPr lang="en-US" i="1" dirty="0"/>
              <a:t>layer2</a:t>
            </a:r>
            <a:endParaRPr lang="he-IL" dirty="0"/>
          </a:p>
        </p:txBody>
      </p:sp>
      <p:sp>
        <p:nvSpPr>
          <p:cNvPr id="49" name="Rectangle 64">
            <a:extLst>
              <a:ext uri="{FF2B5EF4-FFF2-40B4-BE49-F238E27FC236}">
                <a16:creationId xmlns="" xmlns:a16="http://schemas.microsoft.com/office/drawing/2014/main" id="{50326B98-3AC6-45FA-B512-611D2048E08F}"/>
              </a:ext>
            </a:extLst>
          </p:cNvPr>
          <p:cNvSpPr/>
          <p:nvPr/>
        </p:nvSpPr>
        <p:spPr>
          <a:xfrm>
            <a:off x="435860" y="6524069"/>
            <a:ext cx="808821" cy="369332"/>
          </a:xfrm>
          <a:prstGeom prst="rect">
            <a:avLst/>
          </a:prstGeom>
        </p:spPr>
        <p:txBody>
          <a:bodyPr wrap="square">
            <a:spAutoFit/>
          </a:bodyPr>
          <a:lstStyle/>
          <a:p>
            <a:pPr algn="l" rtl="0"/>
            <a:r>
              <a:rPr lang="en-US" i="1" dirty="0"/>
              <a:t>layer1</a:t>
            </a:r>
            <a:endParaRPr lang="he-IL" dirty="0"/>
          </a:p>
        </p:txBody>
      </p:sp>
    </p:spTree>
    <p:extLst>
      <p:ext uri="{BB962C8B-B14F-4D97-AF65-F5344CB8AC3E}">
        <p14:creationId xmlns:p14="http://schemas.microsoft.com/office/powerpoint/2010/main" val="72094840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Box 2"/>
              <p:cNvSpPr txBox="1"/>
              <p:nvPr/>
            </p:nvSpPr>
            <p:spPr>
              <a:xfrm>
                <a:off x="369260" y="184088"/>
                <a:ext cx="10349540" cy="1799019"/>
              </a:xfrm>
              <a:prstGeom prst="rect">
                <a:avLst/>
              </a:prstGeom>
              <a:noFill/>
            </p:spPr>
            <p:txBody>
              <a:bodyPr wrap="square" lIns="0" tIns="0" rIns="0" bIns="0" rtlCol="1">
                <a:spAutoFit/>
              </a:bodyPr>
              <a:lstStyle/>
              <a:p>
                <a:pPr algn="l" rtl="0"/>
                <a:r>
                  <a:rPr lang="en-US" sz="3200" dirty="0">
                    <a:solidFill>
                      <a:schemeClr val="tx1"/>
                    </a:solidFill>
                    <a:ea typeface="Cambria Math" panose="02040503050406030204" pitchFamily="18" charset="0"/>
                  </a:rPr>
                  <a:t>And without explanation we have the following connection:</a:t>
                </a:r>
              </a:p>
              <a:p>
                <a:pPr algn="l" rtl="0"/>
                <a:endParaRPr lang="en-US" sz="3200" dirty="0">
                  <a:solidFill>
                    <a:schemeClr val="tx1"/>
                  </a:solidFill>
                  <a:ea typeface="Cambria Math" panose="02040503050406030204" pitchFamily="18" charset="0"/>
                </a:endParaRPr>
              </a:p>
              <a:p>
                <a:pPr algn="l" rtl="0"/>
                <a14:m>
                  <m:oMath xmlns:m="http://schemas.openxmlformats.org/officeDocument/2006/math">
                    <m:f>
                      <m:fPr>
                        <m:ctrlPr>
                          <a:rPr lang="en-US" sz="3200" i="1" smtClean="0">
                            <a:solidFill>
                              <a:schemeClr val="tx1"/>
                            </a:solidFill>
                            <a:latin typeface="Cambria Math"/>
                            <a:ea typeface="Cambria Math" panose="02040503050406030204" pitchFamily="18" charset="0"/>
                          </a:rPr>
                        </m:ctrlPr>
                      </m:fPr>
                      <m:num>
                        <m:r>
                          <a:rPr lang="en-US" sz="3200" b="0" i="0" smtClean="0">
                            <a:solidFill>
                              <a:schemeClr val="tx1"/>
                            </a:solidFill>
                            <a:latin typeface="Cambria Math" panose="02040503050406030204" pitchFamily="18" charset="0"/>
                            <a:ea typeface="Cambria Math" panose="02040503050406030204" pitchFamily="18" charset="0"/>
                          </a:rPr>
                          <m:t>𝜕</m:t>
                        </m:r>
                        <m:r>
                          <m:rPr>
                            <m:sty m:val="p"/>
                          </m:rPr>
                          <a:rPr lang="en-US" sz="3200" b="0" i="0" smtClean="0">
                            <a:solidFill>
                              <a:schemeClr val="tx1"/>
                            </a:solidFill>
                            <a:latin typeface="Cambria Math" panose="02040503050406030204" pitchFamily="18" charset="0"/>
                            <a:ea typeface="Cambria Math" panose="02040503050406030204" pitchFamily="18" charset="0"/>
                          </a:rPr>
                          <m:t>J</m:t>
                        </m:r>
                        <m:r>
                          <a:rPr lang="en-US" sz="3200" b="0" i="0" smtClean="0">
                            <a:solidFill>
                              <a:schemeClr val="tx1"/>
                            </a:solidFill>
                            <a:latin typeface="Cambria Math" panose="02040503050406030204" pitchFamily="18" charset="0"/>
                            <a:ea typeface="Cambria Math" panose="02040503050406030204" pitchFamily="18" charset="0"/>
                          </a:rPr>
                          <m:t>(</m:t>
                        </m:r>
                        <m:r>
                          <m:rPr>
                            <m:nor/>
                          </m:rPr>
                          <a:rPr lang="el-GR" sz="3200" dirty="0">
                            <a:solidFill>
                              <a:schemeClr val="tx1"/>
                            </a:solidFill>
                            <a:ea typeface="Cambria Math" panose="02040503050406030204" pitchFamily="18" charset="0"/>
                          </a:rPr>
                          <m:t>Θ</m:t>
                        </m:r>
                        <m:r>
                          <a:rPr lang="en-US" sz="3200" b="0" i="0" smtClean="0">
                            <a:solidFill>
                              <a:schemeClr val="tx1"/>
                            </a:solidFill>
                            <a:latin typeface="Cambria Math" panose="02040503050406030204" pitchFamily="18" charset="0"/>
                            <a:ea typeface="Cambria Math" panose="02040503050406030204" pitchFamily="18" charset="0"/>
                          </a:rPr>
                          <m:t>)</m:t>
                        </m:r>
                      </m:num>
                      <m:den>
                        <m:r>
                          <a:rPr lang="en-US" sz="3200" b="0" i="0" smtClean="0">
                            <a:solidFill>
                              <a:schemeClr val="tx1"/>
                            </a:solidFill>
                            <a:latin typeface="Cambria Math" panose="02040503050406030204" pitchFamily="18" charset="0"/>
                            <a:ea typeface="Cambria Math" panose="02040503050406030204" pitchFamily="18" charset="0"/>
                          </a:rPr>
                          <m:t>𝜕</m:t>
                        </m:r>
                        <m:r>
                          <m:rPr>
                            <m:nor/>
                          </m:rPr>
                          <a:rPr lang="el-GR" sz="3200" dirty="0">
                            <a:solidFill>
                              <a:schemeClr val="tx1"/>
                            </a:solidFill>
                            <a:ea typeface="Cambria Math" panose="02040503050406030204" pitchFamily="18" charset="0"/>
                          </a:rPr>
                          <m:t>Θ</m:t>
                        </m:r>
                        <m:r>
                          <a:rPr lang="en-US" sz="3200" b="0" i="0" baseline="10000" dirty="0" smtClean="0">
                            <a:solidFill>
                              <a:schemeClr val="tx1"/>
                            </a:solidFill>
                            <a:latin typeface="Cambria Math" panose="02040503050406030204" pitchFamily="18" charset="0"/>
                            <a:ea typeface="Cambria Math" panose="02040503050406030204" pitchFamily="18" charset="0"/>
                          </a:rPr>
                          <m:t>(</m:t>
                        </m:r>
                        <m:r>
                          <m:rPr>
                            <m:sty m:val="p"/>
                          </m:rPr>
                          <a:rPr lang="en-US" sz="3200" b="0" i="0" baseline="10000" dirty="0" smtClean="0">
                            <a:solidFill>
                              <a:schemeClr val="tx1"/>
                            </a:solidFill>
                            <a:latin typeface="Cambria Math" panose="02040503050406030204" pitchFamily="18" charset="0"/>
                            <a:ea typeface="Cambria Math" panose="02040503050406030204" pitchFamily="18" charset="0"/>
                          </a:rPr>
                          <m:t>l</m:t>
                        </m:r>
                        <m:r>
                          <a:rPr lang="en-US" sz="3200" b="0" i="0" baseline="10000" dirty="0" smtClean="0">
                            <a:solidFill>
                              <a:schemeClr val="tx1"/>
                            </a:solidFill>
                            <a:latin typeface="Cambria Math" panose="02040503050406030204" pitchFamily="18" charset="0"/>
                            <a:ea typeface="Cambria Math" panose="02040503050406030204" pitchFamily="18" charset="0"/>
                          </a:rPr>
                          <m:t>)</m:t>
                        </m:r>
                        <m:r>
                          <m:rPr>
                            <m:sty m:val="p"/>
                          </m:rPr>
                          <a:rPr lang="en-US" sz="3200" b="0" i="0" baseline="-25000" dirty="0" smtClean="0">
                            <a:solidFill>
                              <a:schemeClr val="tx1"/>
                            </a:solidFill>
                            <a:latin typeface="Cambria Math" panose="02040503050406030204" pitchFamily="18" charset="0"/>
                            <a:ea typeface="Cambria Math" panose="02040503050406030204" pitchFamily="18" charset="0"/>
                          </a:rPr>
                          <m:t>ij</m:t>
                        </m:r>
                      </m:den>
                    </m:f>
                  </m:oMath>
                </a14:m>
                <a:r>
                  <a:rPr lang="en-US" sz="3200" dirty="0">
                    <a:solidFill>
                      <a:schemeClr val="tx1"/>
                    </a:solidFill>
                    <a:ea typeface="Cambria Math" panose="02040503050406030204" pitchFamily="18" charset="0"/>
                  </a:rPr>
                  <a:t> = a</a:t>
                </a:r>
                <a:r>
                  <a:rPr lang="en-US" sz="3200" baseline="30000" dirty="0">
                    <a:solidFill>
                      <a:schemeClr val="tx1"/>
                    </a:solidFill>
                    <a:ea typeface="Cambria Math" panose="02040503050406030204" pitchFamily="18" charset="0"/>
                  </a:rPr>
                  <a:t>(l)</a:t>
                </a:r>
                <a:r>
                  <a:rPr lang="en-US" sz="3200" baseline="-25000" dirty="0">
                    <a:solidFill>
                      <a:schemeClr val="tx1"/>
                    </a:solidFill>
                    <a:ea typeface="Cambria Math" panose="02040503050406030204" pitchFamily="18" charset="0"/>
                  </a:rPr>
                  <a:t>j</a:t>
                </a:r>
                <a:r>
                  <a:rPr lang="en-US" sz="3200" dirty="0">
                    <a:solidFill>
                      <a:schemeClr val="tx1"/>
                    </a:solidFill>
                    <a:ea typeface="Cambria Math" panose="02040503050406030204" pitchFamily="18" charset="0"/>
                  </a:rPr>
                  <a:t>*</a:t>
                </a:r>
                <a:r>
                  <a:rPr lang="el-GR" sz="3200" dirty="0"/>
                  <a:t> δ</a:t>
                </a:r>
                <a:r>
                  <a:rPr lang="en-US" sz="3200" baseline="30000" dirty="0"/>
                  <a:t>(l+1)</a:t>
                </a:r>
                <a:r>
                  <a:rPr lang="en-US" sz="3200" baseline="-25000" dirty="0" err="1"/>
                  <a:t>i</a:t>
                </a:r>
                <a:r>
                  <a:rPr lang="en-US" sz="3200" dirty="0">
                    <a:solidFill>
                      <a:schemeClr val="tx1"/>
                    </a:solidFill>
                    <a:ea typeface="Cambria Math" panose="02040503050406030204" pitchFamily="18" charset="0"/>
                  </a:rPr>
                  <a:t> </a:t>
                </a:r>
                <a:endParaRPr lang="he-IL" sz="3200" dirty="0">
                  <a:solidFill>
                    <a:schemeClr val="tx1"/>
                  </a:solidFill>
                  <a:ea typeface="Cambria Math" panose="02040503050406030204" pitchFamily="18" charset="0"/>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369260" y="184088"/>
                <a:ext cx="10349540" cy="1799019"/>
              </a:xfrm>
              <a:prstGeom prst="rect">
                <a:avLst/>
              </a:prstGeom>
              <a:blipFill rotWithShape="0">
                <a:blip r:embed="rId3"/>
                <a:stretch>
                  <a:fillRect l="-2416" t="-6780" b="-5424"/>
                </a:stretch>
              </a:blipFill>
            </p:spPr>
            <p:txBody>
              <a:bodyPr/>
              <a:lstStyle/>
              <a:p>
                <a:r>
                  <a:rPr lang="he-IL">
                    <a:noFill/>
                  </a:rPr>
                  <a:t> </a:t>
                </a:r>
              </a:p>
            </p:txBody>
          </p:sp>
        </mc:Fallback>
      </mc:AlternateContent>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66272" y="938453"/>
            <a:ext cx="5525728" cy="2748176"/>
          </a:xfrm>
          <a:prstGeom prst="rect">
            <a:avLst/>
          </a:prstGeom>
        </p:spPr>
      </p:pic>
      <p:cxnSp>
        <p:nvCxnSpPr>
          <p:cNvPr id="6" name="Straight Arrow Connector 5"/>
          <p:cNvCxnSpPr/>
          <p:nvPr/>
        </p:nvCxnSpPr>
        <p:spPr>
          <a:xfrm>
            <a:off x="3512457" y="1770743"/>
            <a:ext cx="3153815" cy="856343"/>
          </a:xfrm>
          <a:prstGeom prst="straightConnector1">
            <a:avLst/>
          </a:prstGeom>
          <a:ln>
            <a:solidFill>
              <a:schemeClr val="accent2"/>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3062513" y="2467429"/>
            <a:ext cx="3077029" cy="1200329"/>
          </a:xfrm>
          <a:prstGeom prst="rect">
            <a:avLst/>
          </a:prstGeom>
          <a:noFill/>
          <a:ln>
            <a:solidFill>
              <a:schemeClr val="accent2"/>
            </a:solidFill>
          </a:ln>
        </p:spPr>
        <p:txBody>
          <a:bodyPr wrap="square" rtlCol="1">
            <a:spAutoFit/>
          </a:bodyPr>
          <a:lstStyle/>
          <a:p>
            <a:pPr algn="l" rtl="0"/>
            <a:r>
              <a:rPr lang="en-US" sz="2400" dirty="0"/>
              <a:t>Now we have all formula needed for the training process </a:t>
            </a:r>
            <a:r>
              <a:rPr lang="en-US" sz="2400" dirty="0">
                <a:sym typeface="Wingdings" panose="05000000000000000000" pitchFamily="2" charset="2"/>
              </a:rPr>
              <a:t></a:t>
            </a:r>
            <a:endParaRPr lang="he-IL" sz="2400" dirty="0"/>
          </a:p>
        </p:txBody>
      </p:sp>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9962" y="3934047"/>
            <a:ext cx="6134633" cy="2647507"/>
          </a:xfrm>
          <a:prstGeom prst="rect">
            <a:avLst/>
          </a:prstGeom>
          <a:ln>
            <a:solidFill>
              <a:schemeClr val="tx1"/>
            </a:solidFill>
          </a:ln>
        </p:spPr>
      </p:pic>
    </p:spTree>
    <p:extLst>
      <p:ext uri="{BB962C8B-B14F-4D97-AF65-F5344CB8AC3E}">
        <p14:creationId xmlns:p14="http://schemas.microsoft.com/office/powerpoint/2010/main" val="221858695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 xmlns:a16="http://schemas.microsoft.com/office/drawing/2014/main" id="{AA82AE3F-969E-4DCF-8274-57D9CDB6A4B5}"/>
              </a:ext>
            </a:extLst>
          </p:cNvPr>
          <p:cNvSpPr>
            <a:spLocks noGrp="1"/>
          </p:cNvSpPr>
          <p:nvPr>
            <p:ph type="title"/>
          </p:nvPr>
        </p:nvSpPr>
        <p:spPr>
          <a:xfrm>
            <a:off x="4620125" y="2386429"/>
            <a:ext cx="5963653" cy="1325563"/>
          </a:xfrm>
        </p:spPr>
        <p:txBody>
          <a:bodyPr>
            <a:normAutofit/>
          </a:bodyPr>
          <a:lstStyle/>
          <a:p>
            <a:pPr marL="0" indent="0" rtl="0"/>
            <a:r>
              <a:rPr lang="he-IL" dirty="0" smtClean="0"/>
              <a:t>עכשיו </a:t>
            </a:r>
            <a:r>
              <a:rPr lang="he-IL" dirty="0"/>
              <a:t>נעבור להציג את הקוד</a:t>
            </a:r>
            <a:endParaRPr lang="en-US" dirty="0"/>
          </a:p>
        </p:txBody>
      </p:sp>
    </p:spTree>
    <p:extLst>
      <p:ext uri="{BB962C8B-B14F-4D97-AF65-F5344CB8AC3E}">
        <p14:creationId xmlns:p14="http://schemas.microsoft.com/office/powerpoint/2010/main" val="124701528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b="1" dirty="0"/>
              <a:t>קצת על </a:t>
            </a:r>
            <a:r>
              <a:rPr lang="en-US" b="1" dirty="0"/>
              <a:t>K-means </a:t>
            </a:r>
            <a:endParaRPr lang="he-IL" b="1" dirty="0"/>
          </a:p>
        </p:txBody>
      </p:sp>
      <p:sp>
        <p:nvSpPr>
          <p:cNvPr id="3" name="Content Placeholder 2"/>
          <p:cNvSpPr>
            <a:spLocks noGrp="1"/>
          </p:cNvSpPr>
          <p:nvPr>
            <p:ph idx="1"/>
          </p:nvPr>
        </p:nvSpPr>
        <p:spPr/>
        <p:txBody>
          <a:bodyPr/>
          <a:lstStyle/>
          <a:p>
            <a:r>
              <a:rPr lang="he-IL" dirty="0"/>
              <a:t>שיטה בלמידה חישובית המשמשת לרוב בכריית נתונים</a:t>
            </a:r>
          </a:p>
          <a:p>
            <a:endParaRPr lang="he-IL" dirty="0"/>
          </a:p>
          <a:p>
            <a:r>
              <a:rPr lang="he-IL" dirty="0"/>
              <a:t>שיטה זו שייכת לתחום למידה שאינה מונחית(</a:t>
            </a:r>
            <a:r>
              <a:rPr lang="en-US" dirty="0"/>
              <a:t>unsupervised</a:t>
            </a:r>
            <a:r>
              <a:rPr lang="he-IL" dirty="0"/>
              <a:t>)</a:t>
            </a:r>
          </a:p>
          <a:p>
            <a:endParaRPr lang="he-IL" dirty="0"/>
          </a:p>
        </p:txBody>
      </p:sp>
    </p:spTree>
    <p:extLst>
      <p:ext uri="{BB962C8B-B14F-4D97-AF65-F5344CB8AC3E}">
        <p14:creationId xmlns:p14="http://schemas.microsoft.com/office/powerpoint/2010/main" val="355035296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b="1" dirty="0"/>
              <a:t>מה זה </a:t>
            </a:r>
            <a:r>
              <a:rPr lang="en-US" b="1" dirty="0"/>
              <a:t>clustering</a:t>
            </a:r>
            <a:endParaRPr lang="he-IL" b="1" dirty="0"/>
          </a:p>
        </p:txBody>
      </p:sp>
      <p:sp>
        <p:nvSpPr>
          <p:cNvPr id="3" name="Content Placeholder 2"/>
          <p:cNvSpPr>
            <a:spLocks noGrp="1"/>
          </p:cNvSpPr>
          <p:nvPr>
            <p:ph idx="1"/>
          </p:nvPr>
        </p:nvSpPr>
        <p:spPr/>
        <p:txBody>
          <a:bodyPr>
            <a:normAutofit/>
          </a:bodyPr>
          <a:lstStyle/>
          <a:p>
            <a:r>
              <a:rPr lang="he-IL" sz="2400" dirty="0"/>
              <a:t>סידור הנתונים למחלקות כך שהיחס הרצוי הוא בדומה לשיטות בהנדסת תוכנה:</a:t>
            </a:r>
          </a:p>
          <a:p>
            <a:pPr lvl="1"/>
            <a:r>
              <a:rPr lang="he-IL" sz="2000" dirty="0"/>
              <a:t>בתוך כל המחלקה, אנו רוצים שהיחס בין הנתונים יהיה חזק ככל האפשר(</a:t>
            </a:r>
            <a:r>
              <a:rPr lang="en-US" sz="2000" dirty="0"/>
              <a:t>high cohesion</a:t>
            </a:r>
            <a:r>
              <a:rPr lang="he-IL" sz="2000" dirty="0"/>
              <a:t>)</a:t>
            </a:r>
          </a:p>
          <a:p>
            <a:pPr lvl="1"/>
            <a:r>
              <a:rPr lang="he-IL" sz="2000" dirty="0"/>
              <a:t>בין המחלקות, אנו רוצים שהיחס יהיה חלש ככל האפשר(</a:t>
            </a:r>
            <a:r>
              <a:rPr lang="en-US" sz="2000" dirty="0"/>
              <a:t>low coupling</a:t>
            </a:r>
            <a:r>
              <a:rPr lang="he-IL" sz="2000" dirty="0"/>
              <a:t>)</a:t>
            </a:r>
          </a:p>
          <a:p>
            <a:pPr lvl="1"/>
            <a:endParaRPr lang="he-IL" sz="2000" dirty="0"/>
          </a:p>
          <a:p>
            <a:r>
              <a:rPr lang="he-IL" sz="2400" dirty="0"/>
              <a:t>מציאת המחלקות השונות ישירות מתוך הנתונים</a:t>
            </a:r>
          </a:p>
          <a:p>
            <a:pPr lvl="1"/>
            <a:r>
              <a:rPr lang="he-IL" sz="2000" dirty="0"/>
              <a:t>להבדיל מלמידה מונחית (כמו </a:t>
            </a:r>
            <a:r>
              <a:rPr lang="en-US" sz="2000" dirty="0"/>
              <a:t>ANN</a:t>
            </a:r>
            <a:r>
              <a:rPr lang="he-IL" sz="2000" dirty="0"/>
              <a:t>) אין לנו </a:t>
            </a:r>
            <a:r>
              <a:rPr lang="en-US" sz="2000" dirty="0"/>
              <a:t>labels</a:t>
            </a:r>
            <a:r>
              <a:rPr lang="he-IL" sz="2000" dirty="0"/>
              <a:t> / תוויות</a:t>
            </a:r>
          </a:p>
          <a:p>
            <a:pPr lvl="1"/>
            <a:r>
              <a:rPr lang="he-IL" sz="2000" dirty="0"/>
              <a:t>ע"י זיהוי תבניות לפי מטריקה מסוימת ממידע "גולמי"</a:t>
            </a:r>
          </a:p>
          <a:p>
            <a:pPr lvl="1"/>
            <a:r>
              <a:rPr lang="he-IL" sz="2000" dirty="0"/>
              <a:t>באופן לא פורמלי מציאת סיווגים טבעיים כתלות בעולם הבעיה בין אובייקטים</a:t>
            </a:r>
          </a:p>
          <a:p>
            <a:pPr lvl="1"/>
            <a:endParaRPr lang="he-IL" sz="2000" dirty="0"/>
          </a:p>
        </p:txBody>
      </p:sp>
    </p:spTree>
    <p:extLst>
      <p:ext uri="{BB962C8B-B14F-4D97-AF65-F5344CB8AC3E}">
        <p14:creationId xmlns:p14="http://schemas.microsoft.com/office/powerpoint/2010/main" val="27076034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b="1" dirty="0"/>
              <a:t>מה זה נורמה/מטריקה</a:t>
            </a:r>
          </a:p>
        </p:txBody>
      </p:sp>
      <p:sp>
        <p:nvSpPr>
          <p:cNvPr id="3" name="Content Placeholder 2"/>
          <p:cNvSpPr>
            <a:spLocks noGrp="1"/>
          </p:cNvSpPr>
          <p:nvPr>
            <p:ph idx="1"/>
          </p:nvPr>
        </p:nvSpPr>
        <p:spPr/>
        <p:txBody>
          <a:bodyPr/>
          <a:lstStyle/>
          <a:p>
            <a:r>
              <a:rPr lang="he-IL" dirty="0"/>
              <a:t>הנתונים שאיתם עובדים לא מיוצגים בהכרח בצורה נומרית ולכן דרוש </a:t>
            </a:r>
          </a:p>
          <a:p>
            <a:pPr marL="0" indent="0">
              <a:buNone/>
            </a:pPr>
            <a:r>
              <a:rPr lang="he-IL" dirty="0"/>
              <a:t>   תהליך של עיבוד מקדים</a:t>
            </a:r>
          </a:p>
          <a:p>
            <a:pPr lvl="1"/>
            <a:r>
              <a:rPr lang="he-IL" dirty="0"/>
              <a:t>טביעות אצבע</a:t>
            </a:r>
          </a:p>
          <a:p>
            <a:pPr lvl="1"/>
            <a:r>
              <a:rPr lang="he-IL" dirty="0"/>
              <a:t>חתימות של נוזקות</a:t>
            </a:r>
            <a:r>
              <a:rPr lang="en-US" dirty="0"/>
              <a:t>malware/</a:t>
            </a:r>
            <a:endParaRPr lang="he-IL" dirty="0"/>
          </a:p>
          <a:p>
            <a:pPr lvl="1"/>
            <a:r>
              <a:rPr lang="he-IL" dirty="0"/>
              <a:t>תמונות</a:t>
            </a:r>
          </a:p>
          <a:p>
            <a:r>
              <a:rPr lang="he-IL" dirty="0"/>
              <a:t>מדד להשוואת מרחקים באופן גיאומטרי </a:t>
            </a:r>
          </a:p>
          <a:p>
            <a:pPr marL="0" indent="0">
              <a:buNone/>
            </a:pPr>
            <a:r>
              <a:rPr lang="he-IL" dirty="0"/>
              <a:t>  בין האובייקטים בעולם הבעיה</a:t>
            </a:r>
          </a:p>
          <a:p>
            <a:pPr lvl="1"/>
            <a:r>
              <a:rPr lang="he-IL" dirty="0"/>
              <a:t>המרחק יעיד על הקרבה הטבעית בין האובייקטים</a:t>
            </a:r>
          </a:p>
          <a:p>
            <a:r>
              <a:rPr lang="he-IL" dirty="0"/>
              <a:t>נורמה אוקלידית</a:t>
            </a:r>
          </a:p>
        </p:txBody>
      </p:sp>
    </p:spTree>
    <p:extLst>
      <p:ext uri="{BB962C8B-B14F-4D97-AF65-F5344CB8AC3E}">
        <p14:creationId xmlns:p14="http://schemas.microsoft.com/office/powerpoint/2010/main" val="51690747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64386"/>
            <a:ext cx="5780183" cy="3993614"/>
          </a:xfrm>
          <a:prstGeom prst="rect">
            <a:avLst/>
          </a:prstGeom>
        </p:spPr>
      </p:pic>
      <p:pic>
        <p:nvPicPr>
          <p:cNvPr id="3" name="תמונה 2">
            <a:extLst>
              <a:ext uri="{FF2B5EF4-FFF2-40B4-BE49-F238E27FC236}">
                <a16:creationId xmlns="" xmlns:a16="http://schemas.microsoft.com/office/drawing/2014/main" id="{AC214C93-39F1-4EE1-8B2A-7AFE357216CB}"/>
              </a:ext>
            </a:extLst>
          </p:cNvPr>
          <p:cNvPicPr/>
          <p:nvPr/>
        </p:nvPicPr>
        <p:blipFill>
          <a:blip r:embed="rId3"/>
          <a:stretch/>
        </p:blipFill>
        <p:spPr>
          <a:xfrm>
            <a:off x="0" y="-6480"/>
            <a:ext cx="12191400" cy="1211760"/>
          </a:xfrm>
          <a:prstGeom prst="rect">
            <a:avLst/>
          </a:prstGeom>
          <a:ln>
            <a:noFill/>
          </a:ln>
        </p:spPr>
      </p:pic>
      <p:pic>
        <p:nvPicPr>
          <p:cNvPr id="5" name="תמונה 4">
            <a:extLst>
              <a:ext uri="{FF2B5EF4-FFF2-40B4-BE49-F238E27FC236}">
                <a16:creationId xmlns="" xmlns:a16="http://schemas.microsoft.com/office/drawing/2014/main" id="{FEF53C66-3BEF-4C63-99F8-F8BA13640672}"/>
              </a:ext>
            </a:extLst>
          </p:cNvPr>
          <p:cNvPicPr/>
          <p:nvPr/>
        </p:nvPicPr>
        <p:blipFill>
          <a:blip r:embed="rId4"/>
          <a:stretch/>
        </p:blipFill>
        <p:spPr>
          <a:xfrm>
            <a:off x="0" y="1206000"/>
            <a:ext cx="12160440" cy="1208880"/>
          </a:xfrm>
          <a:prstGeom prst="rect">
            <a:avLst/>
          </a:prstGeom>
          <a:ln>
            <a:noFill/>
          </a:ln>
        </p:spPr>
      </p:pic>
      <p:pic>
        <p:nvPicPr>
          <p:cNvPr id="6" name="תמונה 5">
            <a:extLst>
              <a:ext uri="{FF2B5EF4-FFF2-40B4-BE49-F238E27FC236}">
                <a16:creationId xmlns="" xmlns:a16="http://schemas.microsoft.com/office/drawing/2014/main" id="{D81A699D-DA9E-4B6E-A0D2-96C2F058B424}"/>
              </a:ext>
            </a:extLst>
          </p:cNvPr>
          <p:cNvPicPr/>
          <p:nvPr/>
        </p:nvPicPr>
        <p:blipFill>
          <a:blip r:embed="rId5"/>
          <a:stretch/>
        </p:blipFill>
        <p:spPr>
          <a:xfrm>
            <a:off x="5852160" y="2514960"/>
            <a:ext cx="6285960" cy="3533760"/>
          </a:xfrm>
          <a:prstGeom prst="rect">
            <a:avLst/>
          </a:prstGeom>
          <a:ln>
            <a:noFill/>
          </a:ln>
        </p:spPr>
      </p:pic>
    </p:spTree>
    <p:extLst>
      <p:ext uri="{BB962C8B-B14F-4D97-AF65-F5344CB8AC3E}">
        <p14:creationId xmlns:p14="http://schemas.microsoft.com/office/powerpoint/2010/main" val="311328360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57399" y="299842"/>
            <a:ext cx="7573867" cy="5572148"/>
          </a:xfrm>
          <a:prstGeom prst="rect">
            <a:avLst/>
          </a:prstGeom>
        </p:spPr>
      </p:pic>
    </p:spTree>
    <p:extLst>
      <p:ext uri="{BB962C8B-B14F-4D97-AF65-F5344CB8AC3E}">
        <p14:creationId xmlns:p14="http://schemas.microsoft.com/office/powerpoint/2010/main" val="170232921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63724" y="404306"/>
            <a:ext cx="7501442" cy="5093111"/>
          </a:xfrm>
          <a:prstGeom prst="rect">
            <a:avLst/>
          </a:prstGeom>
        </p:spPr>
      </p:pic>
    </p:spTree>
    <p:extLst>
      <p:ext uri="{BB962C8B-B14F-4D97-AF65-F5344CB8AC3E}">
        <p14:creationId xmlns:p14="http://schemas.microsoft.com/office/powerpoint/2010/main" val="338662227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16067" y="912381"/>
            <a:ext cx="7260115" cy="4678680"/>
          </a:xfrm>
          <a:prstGeom prst="rect">
            <a:avLst/>
          </a:prstGeom>
        </p:spPr>
      </p:pic>
    </p:spTree>
    <p:extLst>
      <p:ext uri="{BB962C8B-B14F-4D97-AF65-F5344CB8AC3E}">
        <p14:creationId xmlns:p14="http://schemas.microsoft.com/office/powerpoint/2010/main" val="329980398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60020" y="248421"/>
            <a:ext cx="10515600" cy="1325563"/>
          </a:xfrm>
        </p:spPr>
        <p:txBody>
          <a:bodyPr>
            <a:noAutofit/>
          </a:bodyPr>
          <a:lstStyle/>
          <a:p>
            <a:r>
              <a:rPr lang="he-IL" sz="4800" dirty="0"/>
              <a:t>ההשראה-המוח האנושי</a:t>
            </a:r>
            <a:br>
              <a:rPr lang="he-IL" sz="4800" dirty="0"/>
            </a:br>
            <a:r>
              <a:rPr lang="he-IL" sz="4800" dirty="0"/>
              <a:t>                              המימוש-המודל המלאכותי</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72247" y="1914327"/>
            <a:ext cx="7492970" cy="4685977"/>
          </a:xfrm>
          <a:prstGeom prst="rect">
            <a:avLst/>
          </a:prstGeom>
        </p:spPr>
      </p:pic>
    </p:spTree>
    <p:extLst>
      <p:ext uri="{BB962C8B-B14F-4D97-AF65-F5344CB8AC3E}">
        <p14:creationId xmlns:p14="http://schemas.microsoft.com/office/powerpoint/2010/main" val="271743225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1177636"/>
            <a:ext cx="6664036" cy="5680364"/>
          </a:xfr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53201" y="1920406"/>
            <a:ext cx="5510666" cy="4852534"/>
          </a:xfrm>
          <a:prstGeom prst="rect">
            <a:avLst/>
          </a:prstGeom>
        </p:spPr>
      </p:pic>
      <p:sp>
        <p:nvSpPr>
          <p:cNvPr id="6" name="Title 1"/>
          <p:cNvSpPr>
            <a:spLocks noGrp="1"/>
          </p:cNvSpPr>
          <p:nvPr>
            <p:ph type="title"/>
          </p:nvPr>
        </p:nvSpPr>
        <p:spPr>
          <a:xfrm>
            <a:off x="1676400" y="0"/>
            <a:ext cx="10515600" cy="1325563"/>
          </a:xfrm>
        </p:spPr>
        <p:txBody>
          <a:bodyPr/>
          <a:lstStyle/>
          <a:p>
            <a:r>
              <a:rPr lang="he-IL" dirty="0"/>
              <a:t>המחשות</a:t>
            </a:r>
          </a:p>
        </p:txBody>
      </p:sp>
    </p:spTree>
    <p:extLst>
      <p:ext uri="{BB962C8B-B14F-4D97-AF65-F5344CB8AC3E}">
        <p14:creationId xmlns:p14="http://schemas.microsoft.com/office/powerpoint/2010/main" val="113336004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17984"/>
            <a:ext cx="10515600" cy="1325563"/>
          </a:xfrm>
        </p:spPr>
        <p:txBody>
          <a:bodyPr/>
          <a:lstStyle/>
          <a:p>
            <a:r>
              <a:rPr lang="he-IL" dirty="0"/>
              <a:t>שימושים של </a:t>
            </a:r>
            <a:r>
              <a:rPr lang="en-US" dirty="0"/>
              <a:t>K-means</a:t>
            </a:r>
            <a:endParaRPr lang="he-IL" dirty="0"/>
          </a:p>
        </p:txBody>
      </p:sp>
      <p:sp>
        <p:nvSpPr>
          <p:cNvPr id="3" name="Content Placeholder 2"/>
          <p:cNvSpPr>
            <a:spLocks noGrp="1"/>
          </p:cNvSpPr>
          <p:nvPr>
            <p:ph idx="1"/>
          </p:nvPr>
        </p:nvSpPr>
        <p:spPr>
          <a:xfrm>
            <a:off x="838200" y="1583889"/>
            <a:ext cx="10515600" cy="4351338"/>
          </a:xfrm>
        </p:spPr>
        <p:txBody>
          <a:bodyPr>
            <a:normAutofit lnSpcReduction="10000"/>
          </a:bodyPr>
          <a:lstStyle/>
          <a:p>
            <a:r>
              <a:rPr lang="he-IL" dirty="0"/>
              <a:t>קירוב ל- פריסה/כיסוי מיטבי</a:t>
            </a:r>
          </a:p>
          <a:p>
            <a:pPr marL="0" indent="0">
              <a:buNone/>
            </a:pPr>
            <a:endParaRPr lang="he-IL" dirty="0"/>
          </a:p>
          <a:p>
            <a:pPr lvl="1"/>
            <a:r>
              <a:rPr lang="he-IL" dirty="0"/>
              <a:t>של רשת סלולר</a:t>
            </a:r>
          </a:p>
          <a:p>
            <a:pPr lvl="1"/>
            <a:endParaRPr lang="he-IL" dirty="0"/>
          </a:p>
          <a:p>
            <a:pPr lvl="1"/>
            <a:r>
              <a:rPr lang="he-IL" dirty="0"/>
              <a:t>של משרד הייטק למהנדסי תוכנה</a:t>
            </a:r>
          </a:p>
          <a:p>
            <a:pPr lvl="1"/>
            <a:endParaRPr lang="he-IL" dirty="0"/>
          </a:p>
          <a:p>
            <a:pPr lvl="1"/>
            <a:r>
              <a:rPr lang="he-IL" dirty="0"/>
              <a:t>ניידות משטרה</a:t>
            </a:r>
          </a:p>
          <a:p>
            <a:pPr lvl="1"/>
            <a:endParaRPr lang="he-IL" dirty="0"/>
          </a:p>
          <a:p>
            <a:pPr lvl="1"/>
            <a:r>
              <a:rPr lang="he-IL" dirty="0"/>
              <a:t>יחידות טיפול נמרץ</a:t>
            </a:r>
          </a:p>
          <a:p>
            <a:pPr marL="457200" lvl="1" indent="0">
              <a:buNone/>
            </a:pPr>
            <a:endParaRPr lang="he-IL" dirty="0"/>
          </a:p>
          <a:p>
            <a:r>
              <a:rPr lang="he-IL" dirty="0"/>
              <a:t>זיהוי נוזקות</a:t>
            </a:r>
          </a:p>
        </p:txBody>
      </p:sp>
    </p:spTree>
    <p:extLst>
      <p:ext uri="{BB962C8B-B14F-4D97-AF65-F5344CB8AC3E}">
        <p14:creationId xmlns:p14="http://schemas.microsoft.com/office/powerpoint/2010/main" val="167513683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725105" y="2615753"/>
            <a:ext cx="7342075" cy="923330"/>
          </a:xfrm>
          <a:prstGeom prst="rect">
            <a:avLst/>
          </a:prstGeom>
        </p:spPr>
        <p:txBody>
          <a:bodyPr wrap="none">
            <a:spAutoFit/>
          </a:bodyPr>
          <a:lstStyle/>
          <a:p>
            <a:r>
              <a:rPr lang="en-US" sz="5400" dirty="0" smtClean="0">
                <a:cs typeface="+mj-cs"/>
              </a:rPr>
              <a:t>K means</a:t>
            </a:r>
            <a:r>
              <a:rPr lang="he-IL" sz="5400" dirty="0" smtClean="0">
                <a:cs typeface="+mj-cs"/>
              </a:rPr>
              <a:t> - </a:t>
            </a:r>
            <a:r>
              <a:rPr lang="he-IL" sz="5400" dirty="0">
                <a:cs typeface="+mj-cs"/>
              </a:rPr>
              <a:t>חלק ב' של המצגת</a:t>
            </a:r>
            <a:endParaRPr lang="en-US" sz="5400" dirty="0">
              <a:cs typeface="+mj-cs"/>
            </a:endParaRPr>
          </a:p>
        </p:txBody>
      </p:sp>
    </p:spTree>
    <p:extLst>
      <p:ext uri="{BB962C8B-B14F-4D97-AF65-F5344CB8AC3E}">
        <p14:creationId xmlns:p14="http://schemas.microsoft.com/office/powerpoint/2010/main" val="266068443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dirty="0"/>
              <a:t>פתרון בעיה מעשית ע"י </a:t>
            </a:r>
            <a:r>
              <a:rPr lang="en-US" dirty="0">
                <a:latin typeface="Times New Roman" pitchFamily="18" charset="0"/>
                <a:cs typeface="Times New Roman" pitchFamily="18" charset="0"/>
              </a:rPr>
              <a:t>K-means</a:t>
            </a:r>
            <a:r>
              <a:rPr lang="he-IL" dirty="0"/>
              <a:t> </a:t>
            </a:r>
            <a:endParaRPr lang="en-US" dirty="0"/>
          </a:p>
        </p:txBody>
      </p:sp>
      <p:sp>
        <p:nvSpPr>
          <p:cNvPr id="3" name="Content Placeholder 2"/>
          <p:cNvSpPr>
            <a:spLocks noGrp="1"/>
          </p:cNvSpPr>
          <p:nvPr>
            <p:ph idx="1"/>
          </p:nvPr>
        </p:nvSpPr>
        <p:spPr/>
        <p:txBody>
          <a:bodyPr>
            <a:normAutofit/>
          </a:bodyPr>
          <a:lstStyle/>
          <a:p>
            <a:r>
              <a:rPr lang="he-IL" sz="3200" dirty="0"/>
              <a:t>תיאור הבעיה</a:t>
            </a:r>
          </a:p>
          <a:p>
            <a:endParaRPr lang="he-IL" sz="3200" dirty="0"/>
          </a:p>
          <a:p>
            <a:r>
              <a:rPr lang="he-IL" sz="3200" dirty="0"/>
              <a:t>תוכנית מחשב</a:t>
            </a:r>
          </a:p>
          <a:p>
            <a:endParaRPr lang="en-US" sz="3200" dirty="0"/>
          </a:p>
          <a:p>
            <a:pPr marL="457200" lvl="1" indent="0">
              <a:buNone/>
            </a:pPr>
            <a:endParaRPr lang="he-IL" sz="2800" dirty="0"/>
          </a:p>
        </p:txBody>
      </p:sp>
    </p:spTree>
    <p:extLst>
      <p:ext uri="{BB962C8B-B14F-4D97-AF65-F5344CB8AC3E}">
        <p14:creationId xmlns:p14="http://schemas.microsoft.com/office/powerpoint/2010/main" val="168214963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תמונה 17">
            <a:extLst>
              <a:ext uri="{FF2B5EF4-FFF2-40B4-BE49-F238E27FC236}">
                <a16:creationId xmlns="" xmlns:a16="http://schemas.microsoft.com/office/drawing/2014/main" id="{08F8ED5D-9334-40CB-926E-242A998FCC45}"/>
              </a:ext>
            </a:extLst>
          </p:cNvPr>
          <p:cNvPicPr/>
          <p:nvPr/>
        </p:nvPicPr>
        <p:blipFill rotWithShape="1">
          <a:blip r:embed="rId3">
            <a:extLst>
              <a:ext uri="{28A0092B-C50C-407E-A947-70E740481C1C}">
                <a14:useLocalDpi xmlns:a14="http://schemas.microsoft.com/office/drawing/2010/main" val="0"/>
              </a:ext>
            </a:extLst>
          </a:blip>
          <a:srcRect b="22631"/>
          <a:stretch/>
        </p:blipFill>
        <p:spPr bwMode="auto">
          <a:xfrm>
            <a:off x="0" y="0"/>
            <a:ext cx="5608320" cy="6858000"/>
          </a:xfrm>
          <a:prstGeom prst="rect">
            <a:avLst/>
          </a:prstGeom>
          <a:ln>
            <a:noFill/>
          </a:ln>
          <a:extLst>
            <a:ext uri="{53640926-AAD7-44D8-BBD7-CCE9431645EC}">
              <a14:shadowObscured xmlns:a14="http://schemas.microsoft.com/office/drawing/2010/main"/>
            </a:ext>
          </a:extLst>
        </p:spPr>
      </p:pic>
      <p:sp>
        <p:nvSpPr>
          <p:cNvPr id="2" name="כותרת 1">
            <a:extLst>
              <a:ext uri="{FF2B5EF4-FFF2-40B4-BE49-F238E27FC236}">
                <a16:creationId xmlns="" xmlns:a16="http://schemas.microsoft.com/office/drawing/2014/main" id="{27815A59-BAE2-410E-AA5F-01F6FFB69590}"/>
              </a:ext>
            </a:extLst>
          </p:cNvPr>
          <p:cNvSpPr>
            <a:spLocks noGrp="1"/>
          </p:cNvSpPr>
          <p:nvPr>
            <p:ph type="title"/>
          </p:nvPr>
        </p:nvSpPr>
        <p:spPr>
          <a:xfrm>
            <a:off x="5608320" y="0"/>
            <a:ext cx="6583680" cy="1325563"/>
          </a:xfrm>
        </p:spPr>
        <p:txBody>
          <a:bodyPr/>
          <a:lstStyle/>
          <a:p>
            <a:r>
              <a:rPr lang="he-IL" dirty="0"/>
              <a:t>תיאור הבעיה</a:t>
            </a:r>
            <a:endParaRPr lang="en-US" dirty="0"/>
          </a:p>
        </p:txBody>
      </p:sp>
      <p:sp>
        <p:nvSpPr>
          <p:cNvPr id="3" name="מציין מיקום תוכן 2">
            <a:extLst>
              <a:ext uri="{FF2B5EF4-FFF2-40B4-BE49-F238E27FC236}">
                <a16:creationId xmlns="" xmlns:a16="http://schemas.microsoft.com/office/drawing/2014/main" id="{E48EC633-48F1-478E-8BDD-398E08C6F670}"/>
              </a:ext>
            </a:extLst>
          </p:cNvPr>
          <p:cNvSpPr>
            <a:spLocks noGrp="1"/>
          </p:cNvSpPr>
          <p:nvPr>
            <p:ph idx="1"/>
          </p:nvPr>
        </p:nvSpPr>
        <p:spPr>
          <a:xfrm>
            <a:off x="5608320" y="1187500"/>
            <a:ext cx="6583680" cy="5662147"/>
          </a:xfrm>
        </p:spPr>
        <p:txBody>
          <a:bodyPr>
            <a:noAutofit/>
          </a:bodyPr>
          <a:lstStyle/>
          <a:p>
            <a:pPr marL="0" indent="0">
              <a:buNone/>
            </a:pPr>
            <a:endParaRPr lang="he-IL" dirty="0"/>
          </a:p>
          <a:p>
            <a:r>
              <a:rPr lang="he-IL" dirty="0"/>
              <a:t>הרעיון הוא לקחת </a:t>
            </a:r>
            <a:r>
              <a:rPr lang="he-IL" dirty="0" smtClean="0"/>
              <a:t>תמונה וליצור </a:t>
            </a:r>
            <a:r>
              <a:rPr lang="he-IL" dirty="0"/>
              <a:t>תמונה </a:t>
            </a:r>
            <a:r>
              <a:rPr lang="he-IL" dirty="0" smtClean="0"/>
              <a:t>חדשה שמתבססת על </a:t>
            </a:r>
            <a:r>
              <a:rPr lang="he-IL" dirty="0"/>
              <a:t>התמונה המקורית אך </a:t>
            </a:r>
            <a:r>
              <a:rPr lang="he-IL" dirty="0" smtClean="0"/>
              <a:t>עם כמות </a:t>
            </a:r>
            <a:r>
              <a:rPr lang="he-IL" dirty="0"/>
              <a:t>צבעים </a:t>
            </a:r>
            <a:r>
              <a:rPr lang="he-IL" dirty="0" smtClean="0"/>
              <a:t>קטנה יותר תוך </a:t>
            </a:r>
            <a:r>
              <a:rPr lang="he-IL" dirty="0"/>
              <a:t>שמירה על הנראות הכללית של </a:t>
            </a:r>
            <a:r>
              <a:rPr lang="he-IL" dirty="0" smtClean="0"/>
              <a:t>התמונה</a:t>
            </a:r>
          </a:p>
          <a:p>
            <a:endParaRPr lang="he-IL" dirty="0"/>
          </a:p>
          <a:p>
            <a:r>
              <a:rPr lang="he-IL" dirty="0" smtClean="0"/>
              <a:t>התמונה החדשה תתפוס פחות מקום בזיכרון</a:t>
            </a:r>
          </a:p>
          <a:p>
            <a:endParaRPr lang="he-IL" dirty="0"/>
          </a:p>
          <a:p>
            <a:r>
              <a:rPr lang="he-IL" dirty="0" smtClean="0"/>
              <a:t>בשיטה שתוצג נתייחס רק לתמונות בפורמט </a:t>
            </a:r>
            <a:r>
              <a:rPr lang="en-US" dirty="0" smtClean="0"/>
              <a:t>PNG</a:t>
            </a:r>
            <a:endParaRPr lang="he-IL" dirty="0"/>
          </a:p>
          <a:p>
            <a:pPr marL="0" indent="0">
              <a:buNone/>
            </a:pPr>
            <a:endParaRPr lang="he-IL" dirty="0" smtClean="0"/>
          </a:p>
          <a:p>
            <a:endParaRPr lang="en-US" dirty="0"/>
          </a:p>
        </p:txBody>
      </p:sp>
      <p:pic>
        <p:nvPicPr>
          <p:cNvPr id="4" name="מציין מיקום תוכן 8">
            <a:extLst>
              <a:ext uri="{FF2B5EF4-FFF2-40B4-BE49-F238E27FC236}">
                <a16:creationId xmlns="" xmlns:a16="http://schemas.microsoft.com/office/drawing/2014/main" id="{A6F02A04-6A64-4DA7-9666-C168BE9866DD}"/>
              </a:ext>
            </a:extLst>
          </p:cNvPr>
          <p:cNvPicPr/>
          <p:nvPr/>
        </p:nvPicPr>
        <p:blipFill rotWithShape="1">
          <a:blip r:embed="rId4">
            <a:extLst>
              <a:ext uri="{28A0092B-C50C-407E-A947-70E740481C1C}">
                <a14:useLocalDpi xmlns:a14="http://schemas.microsoft.com/office/drawing/2010/main" val="0"/>
              </a:ext>
            </a:extLst>
          </a:blip>
          <a:srcRect l="526" r="526" b="22942"/>
          <a:stretch/>
        </p:blipFill>
        <p:spPr bwMode="auto">
          <a:xfrm>
            <a:off x="0" y="-1"/>
            <a:ext cx="5608320" cy="6849649"/>
          </a:xfrm>
          <a:prstGeom prst="rect">
            <a:avLst/>
          </a:prstGeom>
          <a:ln>
            <a:noFill/>
          </a:ln>
          <a:extLst>
            <a:ext uri="{53640926-AAD7-44D8-BBD7-CCE9431645EC}">
              <a14:shadowObscured xmlns:a14="http://schemas.microsoft.com/office/drawing/2010/main"/>
            </a:ext>
          </a:extLst>
        </p:spPr>
      </p:pic>
      <p:pic>
        <p:nvPicPr>
          <p:cNvPr id="5" name="תמונה 16">
            <a:extLst>
              <a:ext uri="{FF2B5EF4-FFF2-40B4-BE49-F238E27FC236}">
                <a16:creationId xmlns="" xmlns:a16="http://schemas.microsoft.com/office/drawing/2014/main" id="{395E0E1C-0AC4-4079-9C71-ED88B9ADD58E}"/>
              </a:ext>
            </a:extLst>
          </p:cNvPr>
          <p:cNvPicPr/>
          <p:nvPr/>
        </p:nvPicPr>
        <p:blipFill rotWithShape="1">
          <a:blip r:embed="rId5">
            <a:extLst>
              <a:ext uri="{28A0092B-C50C-407E-A947-70E740481C1C}">
                <a14:useLocalDpi xmlns:a14="http://schemas.microsoft.com/office/drawing/2010/main" val="0"/>
              </a:ext>
            </a:extLst>
          </a:blip>
          <a:srcRect b="22888"/>
          <a:stretch/>
        </p:blipFill>
        <p:spPr bwMode="auto">
          <a:xfrm>
            <a:off x="0" y="-1"/>
            <a:ext cx="5608320" cy="6858001"/>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740622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a:blip r:embed="rId2">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tretch>
            <a:fillRect/>
          </a:stretch>
        </p:blipFill>
        <p:spPr>
          <a:xfrm>
            <a:off x="0" y="0"/>
            <a:ext cx="6756400" cy="6858000"/>
          </a:xfrm>
          <a:prstGeom prst="rect">
            <a:avLst/>
          </a:prstGeom>
          <a:ln>
            <a:solidFill>
              <a:schemeClr val="tx1"/>
            </a:solidFill>
          </a:ln>
        </p:spPr>
      </p:pic>
      <p:sp>
        <p:nvSpPr>
          <p:cNvPr id="2" name="כותרת 1">
            <a:extLst>
              <a:ext uri="{FF2B5EF4-FFF2-40B4-BE49-F238E27FC236}">
                <a16:creationId xmlns="" xmlns:a16="http://schemas.microsoft.com/office/drawing/2014/main" id="{D2E02DE0-E99B-4E2C-936E-D2D5162ED113}"/>
              </a:ext>
            </a:extLst>
          </p:cNvPr>
          <p:cNvSpPr>
            <a:spLocks noGrp="1"/>
          </p:cNvSpPr>
          <p:nvPr>
            <p:ph type="title"/>
          </p:nvPr>
        </p:nvSpPr>
        <p:spPr>
          <a:xfrm>
            <a:off x="6375400" y="0"/>
            <a:ext cx="5816600" cy="1325563"/>
          </a:xfrm>
        </p:spPr>
        <p:txBody>
          <a:bodyPr/>
          <a:lstStyle/>
          <a:p>
            <a:r>
              <a:rPr lang="he-IL" dirty="0"/>
              <a:t>תיאור הבעיה - המשך</a:t>
            </a:r>
            <a:endParaRPr lang="en-US" dirty="0"/>
          </a:p>
        </p:txBody>
      </p:sp>
      <p:sp>
        <p:nvSpPr>
          <p:cNvPr id="3" name="מציין מיקום תוכן 2">
            <a:extLst>
              <a:ext uri="{FF2B5EF4-FFF2-40B4-BE49-F238E27FC236}">
                <a16:creationId xmlns="" xmlns:a16="http://schemas.microsoft.com/office/drawing/2014/main" id="{1528F782-6FF2-45A2-97D4-614DD1179791}"/>
              </a:ext>
            </a:extLst>
          </p:cNvPr>
          <p:cNvSpPr>
            <a:spLocks noGrp="1"/>
          </p:cNvSpPr>
          <p:nvPr>
            <p:ph idx="1"/>
          </p:nvPr>
        </p:nvSpPr>
        <p:spPr>
          <a:xfrm>
            <a:off x="6451601" y="1482260"/>
            <a:ext cx="5740400" cy="5375740"/>
          </a:xfrm>
        </p:spPr>
        <p:txBody>
          <a:bodyPr>
            <a:noAutofit/>
          </a:bodyPr>
          <a:lstStyle/>
          <a:p>
            <a:pPr marL="285750" indent="-285750"/>
            <a:r>
              <a:rPr lang="he-IL" sz="3200" dirty="0" smtClean="0"/>
              <a:t>כל תמונה ניתנת לייצוג ע"י מטריצת פיקסלים</a:t>
            </a:r>
            <a:endParaRPr lang="en-US" sz="3200" dirty="0" smtClean="0"/>
          </a:p>
          <a:p>
            <a:pPr marL="285750" indent="-285750"/>
            <a:r>
              <a:rPr lang="he-IL" sz="3200" dirty="0" smtClean="0"/>
              <a:t>כל פיקסל במטריצה מורכב משלישיית ערכים </a:t>
            </a:r>
            <a:r>
              <a:rPr lang="en-US" sz="3200" dirty="0" smtClean="0"/>
              <a:t>RGB</a:t>
            </a:r>
            <a:r>
              <a:rPr lang="he-IL" sz="3200" dirty="0" smtClean="0"/>
              <a:t> כלומר נק במרחב  תלת מימדי</a:t>
            </a:r>
          </a:p>
          <a:p>
            <a:pPr marL="285750" indent="-285750"/>
            <a:r>
              <a:rPr lang="he-IL" sz="3200" dirty="0" smtClean="0"/>
              <a:t>אין צורך לבצע\למצוא המרה מעולם הבעיה למרחב וקטורי כלשהו על מנת להשתמש ב-</a:t>
            </a:r>
          </a:p>
          <a:p>
            <a:pPr marL="0" indent="0">
              <a:buNone/>
            </a:pPr>
            <a:r>
              <a:rPr lang="he-IL" sz="3200" dirty="0" smtClean="0"/>
              <a:t>  </a:t>
            </a:r>
            <a:r>
              <a:rPr lang="en-US" sz="3200" dirty="0" smtClean="0"/>
              <a:t>K-means </a:t>
            </a:r>
            <a:r>
              <a:rPr lang="he-IL" sz="3200" dirty="0" smtClean="0"/>
              <a:t> </a:t>
            </a:r>
            <a:endParaRPr lang="en-US" sz="3200" dirty="0" smtClean="0"/>
          </a:p>
          <a:p>
            <a:pPr marL="0" indent="0">
              <a:buNone/>
            </a:pPr>
            <a:endParaRPr lang="he-IL" sz="3200" dirty="0"/>
          </a:p>
          <a:p>
            <a:endParaRPr lang="en-US" sz="3200" dirty="0"/>
          </a:p>
        </p:txBody>
      </p:sp>
    </p:spTree>
    <p:extLst>
      <p:ext uri="{BB962C8B-B14F-4D97-AF65-F5344CB8AC3E}">
        <p14:creationId xmlns:p14="http://schemas.microsoft.com/office/powerpoint/2010/main" val="286775723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dirty="0"/>
              <a:t>תיאור הבעיה - המשך</a:t>
            </a:r>
            <a:endParaRPr lang="en-US" dirty="0"/>
          </a:p>
        </p:txBody>
      </p:sp>
      <p:sp>
        <p:nvSpPr>
          <p:cNvPr id="3" name="Content Placeholder 2"/>
          <p:cNvSpPr>
            <a:spLocks noGrp="1"/>
          </p:cNvSpPr>
          <p:nvPr>
            <p:ph idx="1"/>
          </p:nvPr>
        </p:nvSpPr>
        <p:spPr/>
        <p:txBody>
          <a:bodyPr/>
          <a:lstStyle/>
          <a:p>
            <a:r>
              <a:rPr lang="he-IL" dirty="0"/>
              <a:t>נוכל לקבוע שהנורמה שלנו היא </a:t>
            </a:r>
          </a:p>
          <a:p>
            <a:pPr marL="285750" indent="-285750"/>
            <a:endParaRPr lang="he-IL" dirty="0"/>
          </a:p>
          <a:p>
            <a:pPr marL="285750" indent="-285750"/>
            <a:endParaRPr lang="he-IL" dirty="0" smtClean="0"/>
          </a:p>
          <a:p>
            <a:pPr marL="285750" indent="-285750"/>
            <a:endParaRPr lang="he-IL" dirty="0"/>
          </a:p>
          <a:p>
            <a:pPr marL="285750" indent="-285750"/>
            <a:endParaRPr lang="he-IL" dirty="0"/>
          </a:p>
          <a:p>
            <a:pPr marL="285750" indent="-285750"/>
            <a:r>
              <a:rPr lang="he-IL" dirty="0" smtClean="0"/>
              <a:t>זהו </a:t>
            </a:r>
            <a:r>
              <a:rPr lang="he-IL" dirty="0"/>
              <a:t>בעצם מרחק </a:t>
            </a:r>
            <a:r>
              <a:rPr lang="he-IL" dirty="0" smtClean="0"/>
              <a:t>אוקלידי במרחב </a:t>
            </a:r>
            <a:r>
              <a:rPr lang="he-IL" dirty="0"/>
              <a:t>שבו כל נקודה </a:t>
            </a:r>
            <a:endParaRPr lang="he-IL" dirty="0" smtClean="0"/>
          </a:p>
          <a:p>
            <a:pPr marL="0" indent="0">
              <a:buNone/>
            </a:pPr>
            <a:r>
              <a:rPr lang="he-IL" dirty="0"/>
              <a:t> </a:t>
            </a:r>
            <a:r>
              <a:rPr lang="he-IL" dirty="0" smtClean="0"/>
              <a:t>  היא </a:t>
            </a:r>
            <a:r>
              <a:rPr lang="he-IL" dirty="0"/>
              <a:t>ערכי הפיקסל </a:t>
            </a:r>
            <a:r>
              <a:rPr lang="en-US" dirty="0"/>
              <a:t>RGB</a:t>
            </a:r>
            <a:endParaRPr lang="he-IL" dirty="0"/>
          </a:p>
          <a:p>
            <a:pPr marL="0" indent="0">
              <a:buNone/>
            </a:pPr>
            <a:endParaRPr lang="he-IL" dirty="0"/>
          </a:p>
          <a:p>
            <a:endParaRPr lang="en-US" dirty="0"/>
          </a:p>
          <a:p>
            <a:endParaRPr lang="en-US" dirty="0"/>
          </a:p>
        </p:txBody>
      </p:sp>
      <p:pic>
        <p:nvPicPr>
          <p:cNvPr id="4" name="תמונה 3">
            <a:extLst>
              <a:ext uri="{FF2B5EF4-FFF2-40B4-BE49-F238E27FC236}">
                <a16:creationId xmlns="" xmlns:a16="http://schemas.microsoft.com/office/drawing/2014/main" id="{283713C6-5E19-4C83-9EDB-E751291C79E1}"/>
              </a:ext>
            </a:extLst>
          </p:cNvPr>
          <p:cNvPicPr/>
          <p:nvPr/>
        </p:nvPicPr>
        <p:blipFill>
          <a:blip r:embed="rId2">
            <a:extLst>
              <a:ext uri="{BEBA8EAE-BF5A-486C-A8C5-ECC9F3942E4B}">
                <a14:imgProps xmlns:a14="http://schemas.microsoft.com/office/drawing/2010/main">
                  <a14:imgLayer r:embed="rId3">
                    <a14:imgEffect>
                      <a14:sharpenSoften amount="100000"/>
                    </a14:imgEffect>
                  </a14:imgLayer>
                </a14:imgProps>
              </a:ext>
              <a:ext uri="{28A0092B-C50C-407E-A947-70E740481C1C}">
                <a14:useLocalDpi xmlns:a14="http://schemas.microsoft.com/office/drawing/2010/main" val="0"/>
              </a:ext>
            </a:extLst>
          </a:blip>
          <a:stretch>
            <a:fillRect/>
          </a:stretch>
        </p:blipFill>
        <p:spPr>
          <a:xfrm>
            <a:off x="3561014" y="2571102"/>
            <a:ext cx="8040102" cy="1245582"/>
          </a:xfrm>
          <a:prstGeom prst="rect">
            <a:avLst/>
          </a:prstGeom>
        </p:spPr>
      </p:pic>
    </p:spTree>
    <p:extLst>
      <p:ext uri="{BB962C8B-B14F-4D97-AF65-F5344CB8AC3E}">
        <p14:creationId xmlns:p14="http://schemas.microsoft.com/office/powerpoint/2010/main" val="1833458057"/>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dirty="0"/>
              <a:t>תיאור הבעיה - המשך</a:t>
            </a:r>
            <a:endParaRPr lang="en-US" dirty="0"/>
          </a:p>
        </p:txBody>
      </p:sp>
      <p:sp>
        <p:nvSpPr>
          <p:cNvPr id="3" name="Content Placeholder 2"/>
          <p:cNvSpPr>
            <a:spLocks noGrp="1"/>
          </p:cNvSpPr>
          <p:nvPr>
            <p:ph idx="1"/>
          </p:nvPr>
        </p:nvSpPr>
        <p:spPr/>
        <p:txBody>
          <a:bodyPr/>
          <a:lstStyle/>
          <a:p>
            <a:r>
              <a:rPr lang="he-IL" dirty="0"/>
              <a:t>דחיסת תמונה - ננצל את אופן הדחיסה של </a:t>
            </a:r>
            <a:r>
              <a:rPr lang="en-US" dirty="0"/>
              <a:t>PNG</a:t>
            </a:r>
            <a:r>
              <a:rPr lang="he-IL" dirty="0"/>
              <a:t> ואת היכולת של</a:t>
            </a:r>
          </a:p>
          <a:p>
            <a:pPr marL="0" indent="0">
              <a:buNone/>
            </a:pPr>
            <a:r>
              <a:rPr lang="he-IL" dirty="0" smtClean="0"/>
              <a:t>   </a:t>
            </a:r>
            <a:r>
              <a:rPr lang="en-US" dirty="0"/>
              <a:t>K-means</a:t>
            </a:r>
            <a:r>
              <a:rPr lang="he-IL" dirty="0"/>
              <a:t> למציאת מרכזי </a:t>
            </a:r>
            <a:r>
              <a:rPr lang="he-IL" dirty="0" smtClean="0"/>
              <a:t>כובד</a:t>
            </a:r>
            <a:endParaRPr lang="en-US" dirty="0" smtClean="0"/>
          </a:p>
          <a:p>
            <a:r>
              <a:rPr lang="he-IL" dirty="0" smtClean="0"/>
              <a:t>הרעיון לייצר </a:t>
            </a:r>
            <a:r>
              <a:rPr lang="en-US" dirty="0" err="1" smtClean="0"/>
              <a:t>pallette</a:t>
            </a:r>
            <a:r>
              <a:rPr lang="he-IL" dirty="0" smtClean="0"/>
              <a:t> (לוח צבעים) המורכב ממרכזי הכובד</a:t>
            </a:r>
          </a:p>
          <a:p>
            <a:pPr marL="0" indent="0">
              <a:buNone/>
            </a:pPr>
            <a:r>
              <a:rPr lang="he-IL" dirty="0" smtClean="0"/>
              <a:t>   שבעזרתו התמונה תיצבע מחדש </a:t>
            </a:r>
            <a:endParaRPr lang="he-IL" dirty="0"/>
          </a:p>
          <a:p>
            <a:pPr marL="0" indent="0">
              <a:buNone/>
            </a:pPr>
            <a:endParaRPr lang="he-IL" dirty="0"/>
          </a:p>
          <a:p>
            <a:pPr marL="285750" indent="-285750"/>
            <a:r>
              <a:rPr lang="he-IL" dirty="0" smtClean="0"/>
              <a:t>העיקרון - </a:t>
            </a:r>
            <a:r>
              <a:rPr lang="he-IL" dirty="0"/>
              <a:t>כל מרכז כובד מייצג צבע </a:t>
            </a:r>
            <a:r>
              <a:rPr lang="he-IL" dirty="0" smtClean="0"/>
              <a:t>ייחודי \ </a:t>
            </a:r>
            <a:r>
              <a:rPr lang="en-US" dirty="0" smtClean="0"/>
              <a:t>RGB</a:t>
            </a:r>
            <a:r>
              <a:rPr lang="he-IL" dirty="0" smtClean="0"/>
              <a:t> </a:t>
            </a:r>
          </a:p>
          <a:p>
            <a:pPr marL="285750" indent="-285750"/>
            <a:r>
              <a:rPr lang="he-IL" dirty="0" smtClean="0"/>
              <a:t>נשייך </a:t>
            </a:r>
            <a:r>
              <a:rPr lang="he-IL" dirty="0"/>
              <a:t>כל </a:t>
            </a:r>
            <a:r>
              <a:rPr lang="he-IL" dirty="0" smtClean="0"/>
              <a:t>פיקסל בתמונה </a:t>
            </a:r>
            <a:r>
              <a:rPr lang="he-IL" dirty="0"/>
              <a:t>המקורית למרכז שאליו </a:t>
            </a:r>
            <a:endParaRPr lang="he-IL" dirty="0" smtClean="0"/>
          </a:p>
          <a:p>
            <a:pPr marL="0" indent="0">
              <a:buNone/>
            </a:pPr>
            <a:r>
              <a:rPr lang="he-IL" dirty="0" smtClean="0"/>
              <a:t>   הוא </a:t>
            </a:r>
            <a:r>
              <a:rPr lang="he-IL" dirty="0"/>
              <a:t>הכי </a:t>
            </a:r>
            <a:r>
              <a:rPr lang="he-IL" dirty="0" smtClean="0"/>
              <a:t>קרוב לפי הנורמה שהגדרנו</a:t>
            </a:r>
            <a:endParaRPr lang="he-IL" dirty="0"/>
          </a:p>
          <a:p>
            <a:endParaRPr lang="en-US" dirty="0"/>
          </a:p>
          <a:p>
            <a:endParaRPr lang="en-US" dirty="0"/>
          </a:p>
        </p:txBody>
      </p:sp>
    </p:spTree>
    <p:extLst>
      <p:ext uri="{BB962C8B-B14F-4D97-AF65-F5344CB8AC3E}">
        <p14:creationId xmlns:p14="http://schemas.microsoft.com/office/powerpoint/2010/main" val="184827610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 xmlns:a16="http://schemas.microsoft.com/office/drawing/2014/main" id="{319642B2-4630-4EC3-BACE-2418D854A568}"/>
              </a:ext>
            </a:extLst>
          </p:cNvPr>
          <p:cNvSpPr>
            <a:spLocks noGrp="1"/>
          </p:cNvSpPr>
          <p:nvPr>
            <p:ph type="title"/>
          </p:nvPr>
        </p:nvSpPr>
        <p:spPr>
          <a:xfrm>
            <a:off x="1244600" y="0"/>
            <a:ext cx="10515600" cy="1325563"/>
          </a:xfrm>
        </p:spPr>
        <p:txBody>
          <a:bodyPr/>
          <a:lstStyle/>
          <a:p>
            <a:r>
              <a:rPr lang="he-IL" dirty="0"/>
              <a:t>נשים לב</a:t>
            </a:r>
            <a:endParaRPr lang="en-US" dirty="0"/>
          </a:p>
        </p:txBody>
      </p:sp>
      <p:sp>
        <p:nvSpPr>
          <p:cNvPr id="3" name="מציין מיקום תוכן 2">
            <a:extLst>
              <a:ext uri="{FF2B5EF4-FFF2-40B4-BE49-F238E27FC236}">
                <a16:creationId xmlns="" xmlns:a16="http://schemas.microsoft.com/office/drawing/2014/main" id="{C8DA162A-CB9C-4772-851A-5D29EBF52668}"/>
              </a:ext>
            </a:extLst>
          </p:cNvPr>
          <p:cNvSpPr>
            <a:spLocks noGrp="1"/>
          </p:cNvSpPr>
          <p:nvPr>
            <p:ph idx="1"/>
          </p:nvPr>
        </p:nvSpPr>
        <p:spPr>
          <a:xfrm>
            <a:off x="1325880" y="1419225"/>
            <a:ext cx="10515600" cy="4351338"/>
          </a:xfrm>
        </p:spPr>
        <p:txBody>
          <a:bodyPr>
            <a:noAutofit/>
          </a:bodyPr>
          <a:lstStyle/>
          <a:p>
            <a:r>
              <a:rPr lang="he-IL" dirty="0"/>
              <a:t>האלגוריתם מנצל את האופן שבו </a:t>
            </a:r>
            <a:r>
              <a:rPr lang="he-IL" dirty="0" smtClean="0"/>
              <a:t>פועל אלגוריתם </a:t>
            </a:r>
            <a:r>
              <a:rPr lang="he-IL" dirty="0"/>
              <a:t>הדחיסה של </a:t>
            </a:r>
            <a:r>
              <a:rPr lang="en-US" b="1" dirty="0" smtClean="0"/>
              <a:t>PNG</a:t>
            </a:r>
            <a:r>
              <a:rPr lang="he-IL" b="1" dirty="0" smtClean="0"/>
              <a:t> </a:t>
            </a:r>
          </a:p>
          <a:p>
            <a:pPr marL="0" indent="0">
              <a:buNone/>
            </a:pPr>
            <a:endParaRPr lang="he-IL" dirty="0"/>
          </a:p>
          <a:p>
            <a:r>
              <a:rPr lang="he-IL" dirty="0" smtClean="0"/>
              <a:t>הקטנת </a:t>
            </a:r>
            <a:r>
              <a:rPr lang="he-IL" dirty="0"/>
              <a:t>מספר הצבעים ב- </a:t>
            </a:r>
            <a:r>
              <a:rPr lang="en-US" dirty="0"/>
              <a:t> </a:t>
            </a:r>
            <a:r>
              <a:rPr lang="en-US" dirty="0" smtClean="0"/>
              <a:t>pallette</a:t>
            </a:r>
            <a:r>
              <a:rPr lang="he-IL" dirty="0" smtClean="0"/>
              <a:t>מאפשר  </a:t>
            </a:r>
            <a:r>
              <a:rPr lang="he-IL" dirty="0"/>
              <a:t>דחיסה גדולה </a:t>
            </a:r>
            <a:r>
              <a:rPr lang="he-IL" dirty="0" smtClean="0"/>
              <a:t>יותר</a:t>
            </a:r>
            <a:endParaRPr lang="he-IL" dirty="0"/>
          </a:p>
          <a:p>
            <a:pPr marL="0" indent="0">
              <a:buNone/>
            </a:pPr>
            <a:endParaRPr lang="he-IL" dirty="0"/>
          </a:p>
          <a:p>
            <a:r>
              <a:rPr lang="he-IL" dirty="0"/>
              <a:t>זמן ריצת האלגוריתם </a:t>
            </a:r>
            <a:r>
              <a:rPr lang="he-IL" dirty="0" smtClean="0"/>
              <a:t>יגדל </a:t>
            </a:r>
            <a:r>
              <a:rPr lang="he-IL" dirty="0"/>
              <a:t>ככל שנבחר </a:t>
            </a:r>
            <a:r>
              <a:rPr lang="en-US" dirty="0"/>
              <a:t>K</a:t>
            </a:r>
            <a:r>
              <a:rPr lang="he-IL" dirty="0"/>
              <a:t> גדול </a:t>
            </a:r>
            <a:r>
              <a:rPr lang="he-IL" dirty="0" smtClean="0"/>
              <a:t>יותר</a:t>
            </a:r>
          </a:p>
          <a:p>
            <a:endParaRPr lang="he-IL" dirty="0"/>
          </a:p>
          <a:p>
            <a:r>
              <a:rPr lang="he-IL" dirty="0" smtClean="0"/>
              <a:t>עבור </a:t>
            </a:r>
            <a:r>
              <a:rPr lang="en-US" dirty="0"/>
              <a:t>K</a:t>
            </a:r>
            <a:r>
              <a:rPr lang="he-IL" dirty="0"/>
              <a:t> גדול יותר, נקבל תמונה איכותית </a:t>
            </a:r>
            <a:r>
              <a:rPr lang="he-IL" dirty="0" smtClean="0"/>
              <a:t>יותר </a:t>
            </a:r>
          </a:p>
          <a:p>
            <a:pPr marL="0" indent="0">
              <a:buNone/>
            </a:pPr>
            <a:r>
              <a:rPr lang="he-IL" dirty="0"/>
              <a:t> </a:t>
            </a:r>
            <a:r>
              <a:rPr lang="he-IL" dirty="0" smtClean="0"/>
              <a:t> אך </a:t>
            </a:r>
            <a:r>
              <a:rPr lang="he-IL" dirty="0"/>
              <a:t>זמן הריצה </a:t>
            </a:r>
            <a:r>
              <a:rPr lang="he-IL" dirty="0" smtClean="0"/>
              <a:t>יהיה </a:t>
            </a:r>
            <a:r>
              <a:rPr lang="he-IL" dirty="0"/>
              <a:t>ארוך יותר ונפח התמונה </a:t>
            </a:r>
            <a:r>
              <a:rPr lang="he-IL" dirty="0" smtClean="0"/>
              <a:t>יגדל</a:t>
            </a:r>
            <a:endParaRPr lang="en-US" dirty="0"/>
          </a:p>
        </p:txBody>
      </p:sp>
    </p:spTree>
    <p:extLst>
      <p:ext uri="{BB962C8B-B14F-4D97-AF65-F5344CB8AC3E}">
        <p14:creationId xmlns:p14="http://schemas.microsoft.com/office/powerpoint/2010/main" val="2369611111"/>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 name="Group 1"/>
          <p:cNvGrpSpPr/>
          <p:nvPr/>
        </p:nvGrpSpPr>
        <p:grpSpPr>
          <a:xfrm>
            <a:off x="0" y="0"/>
            <a:ext cx="12192001" cy="6858000"/>
            <a:chOff x="0" y="0"/>
            <a:chExt cx="12192001" cy="6858000"/>
          </a:xfrm>
        </p:grpSpPr>
        <p:pic>
          <p:nvPicPr>
            <p:cNvPr id="7" name="תמונה 6">
              <a:extLst>
                <a:ext uri="{FF2B5EF4-FFF2-40B4-BE49-F238E27FC236}">
                  <a16:creationId xmlns="" xmlns:a16="http://schemas.microsoft.com/office/drawing/2014/main" id="{B829068A-53B6-4056-A081-358A169823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31835" y="1"/>
              <a:ext cx="5960166" cy="6857999"/>
            </a:xfrm>
            <a:prstGeom prst="rect">
              <a:avLst/>
            </a:prstGeom>
          </p:spPr>
        </p:pic>
        <p:pic>
          <p:nvPicPr>
            <p:cNvPr id="9" name="תמונה 8">
              <a:extLst>
                <a:ext uri="{FF2B5EF4-FFF2-40B4-BE49-F238E27FC236}">
                  <a16:creationId xmlns="" xmlns:a16="http://schemas.microsoft.com/office/drawing/2014/main" id="{EA9BA242-45EC-40FB-A764-CAE8EE47CCD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5960166" cy="6858000"/>
            </a:xfrm>
            <a:prstGeom prst="rect">
              <a:avLst/>
            </a:prstGeom>
          </p:spPr>
        </p:pic>
      </p:grpSp>
    </p:spTree>
    <p:extLst>
      <p:ext uri="{BB962C8B-B14F-4D97-AF65-F5344CB8AC3E}">
        <p14:creationId xmlns:p14="http://schemas.microsoft.com/office/powerpoint/2010/main" val="4060464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מציין מיקום תוכן 2">
            <a:extLst>
              <a:ext uri="{FF2B5EF4-FFF2-40B4-BE49-F238E27FC236}">
                <a16:creationId xmlns="" xmlns:a16="http://schemas.microsoft.com/office/drawing/2014/main" id="{EF73677E-EC3F-4FE9-99FF-84ED1DF58CA3}"/>
              </a:ext>
            </a:extLst>
          </p:cNvPr>
          <p:cNvSpPr>
            <a:spLocks noGrp="1"/>
          </p:cNvSpPr>
          <p:nvPr>
            <p:ph idx="1"/>
          </p:nvPr>
        </p:nvSpPr>
        <p:spPr>
          <a:xfrm>
            <a:off x="4037610" y="5819913"/>
            <a:ext cx="8154390" cy="1038087"/>
          </a:xfrm>
        </p:spPr>
        <p:txBody>
          <a:bodyPr>
            <a:normAutofit fontScale="92500"/>
          </a:bodyPr>
          <a:lstStyle/>
          <a:p>
            <a:pPr marL="0" indent="0">
              <a:buNone/>
            </a:pPr>
            <a:r>
              <a:rPr lang="en-US" b="1" dirty="0"/>
              <a:t>A</a:t>
            </a:r>
            <a:r>
              <a:rPr lang="he-IL" b="1" dirty="0"/>
              <a:t> - נוירון בודד</a:t>
            </a:r>
            <a:r>
              <a:rPr lang="en-US" b="1" dirty="0"/>
              <a:t>	</a:t>
            </a:r>
            <a:r>
              <a:rPr lang="he-IL" b="1" dirty="0"/>
              <a:t>         </a:t>
            </a:r>
            <a:r>
              <a:rPr lang="en-US" b="1" dirty="0"/>
              <a:t>  B</a:t>
            </a:r>
            <a:r>
              <a:rPr lang="he-IL" b="1" dirty="0"/>
              <a:t>- נוירון מלאכותי בודד</a:t>
            </a:r>
          </a:p>
          <a:p>
            <a:pPr marL="0" indent="0">
              <a:buNone/>
            </a:pPr>
            <a:r>
              <a:rPr lang="en-US" b="1" dirty="0"/>
              <a:t> C</a:t>
            </a:r>
            <a:r>
              <a:rPr lang="he-IL" b="1" dirty="0"/>
              <a:t>- רשת של נוירונים</a:t>
            </a:r>
            <a:r>
              <a:rPr lang="en-US" b="1" dirty="0"/>
              <a:t>	</a:t>
            </a:r>
            <a:r>
              <a:rPr lang="he-IL" b="1" dirty="0"/>
              <a:t>         </a:t>
            </a:r>
            <a:r>
              <a:rPr lang="en-US" b="1" dirty="0"/>
              <a:t>D</a:t>
            </a:r>
            <a:r>
              <a:rPr lang="he-IL" b="1" dirty="0"/>
              <a:t> </a:t>
            </a:r>
            <a:r>
              <a:rPr lang="en-US" b="1" dirty="0"/>
              <a:t> </a:t>
            </a:r>
            <a:r>
              <a:rPr lang="he-IL" b="1" dirty="0"/>
              <a:t>- רשת נוירונים מלאכותית</a:t>
            </a:r>
            <a:endParaRPr lang="he-IL" dirty="0"/>
          </a:p>
          <a:p>
            <a:endParaRPr lang="he-IL" dirty="0"/>
          </a:p>
          <a:p>
            <a:endParaRPr lang="he-IL" dirty="0"/>
          </a:p>
        </p:txBody>
      </p:sp>
      <p:pic>
        <p:nvPicPr>
          <p:cNvPr id="5" name="תמונה 7">
            <a:extLst>
              <a:ext uri="{FF2B5EF4-FFF2-40B4-BE49-F238E27FC236}">
                <a16:creationId xmlns="" xmlns:a16="http://schemas.microsoft.com/office/drawing/2014/main" id="{32596F0F-FAA7-4FD6-A475-95D5FB491A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12976" y="115612"/>
            <a:ext cx="9095896" cy="5379522"/>
          </a:xfrm>
          <a:prstGeom prst="rect">
            <a:avLst/>
          </a:prstGeom>
          <a:noFill/>
        </p:spPr>
      </p:pic>
    </p:spTree>
    <p:extLst>
      <p:ext uri="{BB962C8B-B14F-4D97-AF65-F5344CB8AC3E}">
        <p14:creationId xmlns:p14="http://schemas.microsoft.com/office/powerpoint/2010/main" val="2979844886"/>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p:cNvGrpSpPr/>
          <p:nvPr/>
        </p:nvGrpSpPr>
        <p:grpSpPr>
          <a:xfrm>
            <a:off x="0" y="0"/>
            <a:ext cx="12192000" cy="6883400"/>
            <a:chOff x="0" y="0"/>
            <a:chExt cx="12192000" cy="688340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26505" y="0"/>
              <a:ext cx="6665495" cy="4483468"/>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574758"/>
              <a:ext cx="6405584" cy="4308642"/>
            </a:xfrm>
            <a:prstGeom prst="rect">
              <a:avLst/>
            </a:prstGeom>
          </p:spPr>
        </p:pic>
      </p:grpSp>
    </p:spTree>
    <p:extLst>
      <p:ext uri="{BB962C8B-B14F-4D97-AF65-F5344CB8AC3E}">
        <p14:creationId xmlns:p14="http://schemas.microsoft.com/office/powerpoint/2010/main" val="883804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heel(1)">
                                      <p:cBhvr>
                                        <p:cTn id="7"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6" name="Group 5"/>
          <p:cNvGrpSpPr/>
          <p:nvPr/>
        </p:nvGrpSpPr>
        <p:grpSpPr>
          <a:xfrm>
            <a:off x="0" y="0"/>
            <a:ext cx="12192000" cy="6858000"/>
            <a:chOff x="0" y="0"/>
            <a:chExt cx="12192000" cy="6858000"/>
          </a:xfrm>
        </p:grpSpPr>
        <p:pic>
          <p:nvPicPr>
            <p:cNvPr id="3" name="תמונה 2">
              <a:extLst>
                <a:ext uri="{FF2B5EF4-FFF2-40B4-BE49-F238E27FC236}">
                  <a16:creationId xmlns="" xmlns:a16="http://schemas.microsoft.com/office/drawing/2014/main" id="{4777CD12-1ABF-468E-A78F-1D24AF67437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6202018" cy="6858000"/>
            </a:xfrm>
            <a:prstGeom prst="rect">
              <a:avLst/>
            </a:prstGeom>
          </p:spPr>
        </p:pic>
        <p:pic>
          <p:nvPicPr>
            <p:cNvPr id="5" name="תמונה 4">
              <a:extLst>
                <a:ext uri="{FF2B5EF4-FFF2-40B4-BE49-F238E27FC236}">
                  <a16:creationId xmlns="" xmlns:a16="http://schemas.microsoft.com/office/drawing/2014/main" id="{AF94F601-820F-463F-84FA-C31F3D50E08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51104" y="0"/>
              <a:ext cx="5840896" cy="6858000"/>
            </a:xfrm>
            <a:prstGeom prst="rect">
              <a:avLst/>
            </a:prstGeom>
          </p:spPr>
        </p:pic>
      </p:grpSp>
    </p:spTree>
    <p:extLst>
      <p:ext uri="{BB962C8B-B14F-4D97-AF65-F5344CB8AC3E}">
        <p14:creationId xmlns:p14="http://schemas.microsoft.com/office/powerpoint/2010/main" val="2522009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heel(1)">
                                      <p:cBhvr>
                                        <p:cTn id="7"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תמונה 8">
            <a:extLst>
              <a:ext uri="{FF2B5EF4-FFF2-40B4-BE49-F238E27FC236}">
                <a16:creationId xmlns="" xmlns:a16="http://schemas.microsoft.com/office/drawing/2014/main" id="{EC4036C8-C974-4CEA-9691-B4DC72C14367}"/>
              </a:ext>
            </a:extLst>
          </p:cNvPr>
          <p:cNvPicPr>
            <a:picLocks noChangeAspect="1"/>
          </p:cNvPicPr>
          <p:nvPr/>
        </p:nvPicPr>
        <p:blipFill>
          <a:blip r:embed="rId3"/>
          <a:stretch>
            <a:fillRect/>
          </a:stretch>
        </p:blipFill>
        <p:spPr>
          <a:xfrm>
            <a:off x="0" y="0"/>
            <a:ext cx="12281452" cy="6858000"/>
          </a:xfrm>
          <a:prstGeom prst="rect">
            <a:avLst/>
          </a:prstGeom>
        </p:spPr>
      </p:pic>
      <p:sp>
        <p:nvSpPr>
          <p:cNvPr id="3" name="מלבן 2">
            <a:extLst>
              <a:ext uri="{FF2B5EF4-FFF2-40B4-BE49-F238E27FC236}">
                <a16:creationId xmlns="" xmlns:a16="http://schemas.microsoft.com/office/drawing/2014/main" id="{4A4BC943-8758-4807-B36D-2728FAB4C75A}"/>
              </a:ext>
            </a:extLst>
          </p:cNvPr>
          <p:cNvSpPr/>
          <p:nvPr/>
        </p:nvSpPr>
        <p:spPr>
          <a:xfrm>
            <a:off x="1413016" y="2055813"/>
            <a:ext cx="1103244" cy="974034"/>
          </a:xfrm>
          <a:prstGeom prst="rect">
            <a:avLst/>
          </a:prstGeom>
          <a:solidFill>
            <a:srgbClr val="FFFF00">
              <a:alpha val="42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מלבן 4">
            <a:extLst>
              <a:ext uri="{FF2B5EF4-FFF2-40B4-BE49-F238E27FC236}">
                <a16:creationId xmlns="" xmlns:a16="http://schemas.microsoft.com/office/drawing/2014/main" id="{5EFFAC18-EFAE-4B08-89ED-23D7E3C465F6}"/>
              </a:ext>
            </a:extLst>
          </p:cNvPr>
          <p:cNvSpPr/>
          <p:nvPr/>
        </p:nvSpPr>
        <p:spPr>
          <a:xfrm>
            <a:off x="7586868" y="2045874"/>
            <a:ext cx="1103244" cy="974034"/>
          </a:xfrm>
          <a:prstGeom prst="rect">
            <a:avLst/>
          </a:prstGeom>
          <a:solidFill>
            <a:srgbClr val="FFFF00">
              <a:alpha val="42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מלבן 10">
            <a:extLst>
              <a:ext uri="{FF2B5EF4-FFF2-40B4-BE49-F238E27FC236}">
                <a16:creationId xmlns="" xmlns:a16="http://schemas.microsoft.com/office/drawing/2014/main" id="{915C6BD2-457E-45E9-88F1-E24B39DF7813}"/>
              </a:ext>
            </a:extLst>
          </p:cNvPr>
          <p:cNvSpPr/>
          <p:nvPr/>
        </p:nvSpPr>
        <p:spPr>
          <a:xfrm>
            <a:off x="7596807" y="4482547"/>
            <a:ext cx="761999" cy="218662"/>
          </a:xfrm>
          <a:prstGeom prst="rect">
            <a:avLst/>
          </a:prstGeom>
          <a:solidFill>
            <a:srgbClr val="FF0000">
              <a:alpha val="42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מלבן 11">
            <a:extLst>
              <a:ext uri="{FF2B5EF4-FFF2-40B4-BE49-F238E27FC236}">
                <a16:creationId xmlns="" xmlns:a16="http://schemas.microsoft.com/office/drawing/2014/main" id="{632F6163-8E2C-47C2-89BE-8783140143AB}"/>
              </a:ext>
            </a:extLst>
          </p:cNvPr>
          <p:cNvSpPr/>
          <p:nvPr/>
        </p:nvSpPr>
        <p:spPr>
          <a:xfrm>
            <a:off x="1442829" y="4482550"/>
            <a:ext cx="761999" cy="218662"/>
          </a:xfrm>
          <a:prstGeom prst="rect">
            <a:avLst/>
          </a:prstGeom>
          <a:solidFill>
            <a:srgbClr val="00B050">
              <a:alpha val="42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97863656"/>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26042" y="2338304"/>
            <a:ext cx="6998368" cy="1325563"/>
          </a:xfrm>
        </p:spPr>
        <p:txBody>
          <a:bodyPr/>
          <a:lstStyle/>
          <a:p>
            <a:pPr algn="ctr"/>
            <a:r>
              <a:rPr lang="he-IL" dirty="0"/>
              <a:t>עכשיו נעבור להציג את הקוד</a:t>
            </a:r>
            <a:endParaRPr lang="en-US" dirty="0"/>
          </a:p>
        </p:txBody>
      </p:sp>
    </p:spTree>
    <p:extLst>
      <p:ext uri="{BB962C8B-B14F-4D97-AF65-F5344CB8AC3E}">
        <p14:creationId xmlns:p14="http://schemas.microsoft.com/office/powerpoint/2010/main" val="4195520454"/>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462030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b="1" dirty="0">
                <a:latin typeface="Arial" panose="020B0604020202020204" pitchFamily="34" charset="0"/>
              </a:rPr>
              <a:t>ישנם מודלים רבים של רשתות נוירונים</a:t>
            </a:r>
            <a:br>
              <a:rPr lang="he-IL" b="1" dirty="0">
                <a:latin typeface="Arial" panose="020B0604020202020204" pitchFamily="34" charset="0"/>
              </a:rPr>
            </a:br>
            <a:endParaRPr lang="he-IL" dirty="0"/>
          </a:p>
        </p:txBody>
      </p:sp>
      <p:sp>
        <p:nvSpPr>
          <p:cNvPr id="3" name="Content Placeholder 2"/>
          <p:cNvSpPr>
            <a:spLocks noGrp="1"/>
          </p:cNvSpPr>
          <p:nvPr>
            <p:ph idx="1"/>
          </p:nvPr>
        </p:nvSpPr>
        <p:spPr>
          <a:xfrm>
            <a:off x="1431966" y="1334428"/>
            <a:ext cx="10515600" cy="5418912"/>
          </a:xfrm>
        </p:spPr>
        <p:txBody>
          <a:bodyPr>
            <a:noAutofit/>
          </a:bodyPr>
          <a:lstStyle/>
          <a:p>
            <a:pPr marL="0" indent="0">
              <a:buNone/>
            </a:pPr>
            <a:r>
              <a:rPr lang="he-IL" sz="2000" b="1" dirty="0">
                <a:latin typeface="Arial" panose="020B0604020202020204" pitchFamily="34" charset="0"/>
              </a:rPr>
              <a:t>המשותף לכולם הוא קיומן של יחידות עיבוד בדידות (המקבילה לנוירונים הביולוגיים) הקשורות ביניהן בקשרים. </a:t>
            </a:r>
          </a:p>
          <a:p>
            <a:pPr marL="0" indent="0">
              <a:buNone/>
            </a:pPr>
            <a:r>
              <a:rPr lang="he-IL" sz="2000" b="1" dirty="0">
                <a:latin typeface="Arial" panose="020B0604020202020204" pitchFamily="34" charset="0"/>
              </a:rPr>
              <a:t>מספר הנוירונים, מספר הקשרים, מבנה הרשת (סידור בשכבות, מספר השכבות) משתנים ממודל למודל. </a:t>
            </a:r>
          </a:p>
          <a:p>
            <a:pPr marL="0" indent="0">
              <a:buNone/>
            </a:pPr>
            <a:endParaRPr lang="he-IL" sz="2000" b="1" dirty="0">
              <a:latin typeface="Arial" panose="020B0604020202020204" pitchFamily="34" charset="0"/>
            </a:endParaRPr>
          </a:p>
          <a:p>
            <a:pPr marL="0" indent="0">
              <a:buNone/>
            </a:pPr>
            <a:r>
              <a:rPr lang="he-IL" sz="2000" b="1" dirty="0">
                <a:latin typeface="Arial" panose="020B0604020202020204" pitchFamily="34" charset="0"/>
              </a:rPr>
              <a:t>רשת נוירונים מאופיינת על ידי:</a:t>
            </a:r>
          </a:p>
          <a:p>
            <a:r>
              <a:rPr lang="he-IL" sz="2000" b="1" dirty="0">
                <a:latin typeface="Arial" panose="020B0604020202020204" pitchFamily="34" charset="0"/>
              </a:rPr>
              <a:t>חיבורים </a:t>
            </a:r>
          </a:p>
          <a:p>
            <a:r>
              <a:rPr lang="he-IL" sz="2000" b="1" dirty="0">
                <a:latin typeface="Arial" panose="020B0604020202020204" pitchFamily="34" charset="0"/>
              </a:rPr>
              <a:t>משקלים</a:t>
            </a:r>
          </a:p>
          <a:p>
            <a:r>
              <a:rPr lang="he-IL" sz="2000" b="1" dirty="0">
                <a:latin typeface="Arial" panose="020B0604020202020204" pitchFamily="34" charset="0"/>
              </a:rPr>
              <a:t>פונקציית האקטיבציה</a:t>
            </a:r>
          </a:p>
          <a:p>
            <a:endParaRPr lang="he-IL" sz="2000" b="1" dirty="0">
              <a:latin typeface="Arial" panose="020B0604020202020204" pitchFamily="34" charset="0"/>
            </a:endParaRPr>
          </a:p>
          <a:p>
            <a:pPr marL="0" indent="0">
              <a:buNone/>
            </a:pPr>
            <a:r>
              <a:rPr lang="he-IL" sz="2000" b="1" dirty="0">
                <a:latin typeface="Arial" panose="020B0604020202020204" pitchFamily="34" charset="0"/>
              </a:rPr>
              <a:t>ברשת ישנן 3 סוגי שכבות:</a:t>
            </a:r>
          </a:p>
          <a:p>
            <a:r>
              <a:rPr lang="he-IL" sz="2000" b="1" dirty="0">
                <a:latin typeface="Arial" panose="020B0604020202020204" pitchFamily="34" charset="0"/>
              </a:rPr>
              <a:t>שכבת כניסה </a:t>
            </a:r>
          </a:p>
          <a:p>
            <a:r>
              <a:rPr lang="he-IL" sz="2000" b="1" dirty="0">
                <a:latin typeface="Arial" panose="020B0604020202020204" pitchFamily="34" charset="0"/>
              </a:rPr>
              <a:t>שכבות חבויות</a:t>
            </a:r>
          </a:p>
          <a:p>
            <a:r>
              <a:rPr lang="he-IL" sz="2000" b="1" dirty="0">
                <a:latin typeface="Arial" panose="020B0604020202020204" pitchFamily="34" charset="0"/>
              </a:rPr>
              <a:t>שכבת יציאה </a:t>
            </a:r>
            <a:endParaRPr lang="he-IL" sz="2000" dirty="0"/>
          </a:p>
          <a:p>
            <a:pPr marL="0" indent="0">
              <a:buNone/>
            </a:pPr>
            <a:endParaRPr lang="en-US" sz="2000" dirty="0"/>
          </a:p>
          <a:p>
            <a:endParaRPr lang="he-IL" sz="2000" dirty="0"/>
          </a:p>
          <a:p>
            <a:endParaRPr lang="he-IL" sz="2000" dirty="0"/>
          </a:p>
        </p:txBody>
      </p:sp>
    </p:spTree>
    <p:extLst>
      <p:ext uri="{BB962C8B-B14F-4D97-AF65-F5344CB8AC3E}">
        <p14:creationId xmlns:p14="http://schemas.microsoft.com/office/powerpoint/2010/main" val="322724089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2"/>
          <p:cNvSpPr txBox="1">
            <a:spLocks/>
          </p:cNvSpPr>
          <p:nvPr/>
        </p:nvSpPr>
        <p:spPr>
          <a:xfrm>
            <a:off x="8728363" y="0"/>
            <a:ext cx="3352799" cy="1325563"/>
          </a:xfrm>
          <a:prstGeom prst="rect">
            <a:avLst/>
          </a:prstGeom>
        </p:spPr>
        <p:txBody>
          <a:bodyPr vert="horz" lIns="91440" tIns="45720" rIns="91440" bIns="45720" rtlCol="0" anchor="ctr">
            <a:normAutofit fontScale="92500" lnSpcReduction="10000"/>
          </a:bodyPr>
          <a:lstStyle>
            <a:lvl1pPr algn="r" defTabSz="914400" rtl="0" eaLnBrk="1" latinLnBrk="0" hangingPunct="1">
              <a:lnSpc>
                <a:spcPct val="90000"/>
              </a:lnSpc>
              <a:spcBef>
                <a:spcPct val="0"/>
              </a:spcBef>
              <a:buNone/>
              <a:defRPr sz="3600" kern="1200">
                <a:solidFill>
                  <a:schemeClr val="bg1"/>
                </a:solidFill>
                <a:latin typeface="+mj-lt"/>
                <a:ea typeface="+mj-ea"/>
                <a:cs typeface="+mj-cs"/>
              </a:defRPr>
            </a:lvl1pPr>
          </a:lstStyle>
          <a:p>
            <a:r>
              <a:rPr lang="he-IL" sz="5400" dirty="0">
                <a:latin typeface="+mn-lt"/>
                <a:ea typeface="+mn-ea"/>
                <a:cs typeface="+mn-cs"/>
              </a:rPr>
              <a:t>מבנה סיסטמטי</a:t>
            </a:r>
          </a:p>
        </p:txBody>
      </p:sp>
      <p:sp>
        <p:nvSpPr>
          <p:cNvPr id="56" name="Title 2">
            <a:extLst>
              <a:ext uri="{FF2B5EF4-FFF2-40B4-BE49-F238E27FC236}">
                <a16:creationId xmlns="" xmlns:a16="http://schemas.microsoft.com/office/drawing/2014/main" id="{CA1397CE-F275-42F9-8296-BBA73E4542B6}"/>
              </a:ext>
            </a:extLst>
          </p:cNvPr>
          <p:cNvSpPr txBox="1">
            <a:spLocks/>
          </p:cNvSpPr>
          <p:nvPr/>
        </p:nvSpPr>
        <p:spPr>
          <a:xfrm>
            <a:off x="8728364" y="68440"/>
            <a:ext cx="3332531" cy="1325563"/>
          </a:xfrm>
          <a:prstGeom prst="rect">
            <a:avLst/>
          </a:prstGeom>
        </p:spPr>
        <p:txBody>
          <a:bodyPr vert="horz" lIns="91440" tIns="45720" rIns="91440" bIns="45720" rtlCol="0" anchor="ctr">
            <a:normAutofit lnSpcReduction="10000"/>
          </a:bodyPr>
          <a:lstStyle>
            <a:lvl1pPr algn="r" defTabSz="914400" rtl="0" eaLnBrk="1" latinLnBrk="0" hangingPunct="1">
              <a:lnSpc>
                <a:spcPct val="90000"/>
              </a:lnSpc>
              <a:spcBef>
                <a:spcPct val="0"/>
              </a:spcBef>
              <a:buNone/>
              <a:defRPr sz="3600" kern="1200">
                <a:solidFill>
                  <a:schemeClr val="bg1"/>
                </a:solidFill>
                <a:latin typeface="+mj-lt"/>
                <a:ea typeface="+mj-ea"/>
                <a:cs typeface="+mj-cs"/>
              </a:defRPr>
            </a:lvl1pPr>
          </a:lstStyle>
          <a:p>
            <a:r>
              <a:rPr lang="he-IL" sz="4800" b="1" dirty="0">
                <a:solidFill>
                  <a:schemeClr val="tx1"/>
                </a:solidFill>
                <a:latin typeface="+mn-lt"/>
                <a:ea typeface="+mn-ea"/>
                <a:cs typeface="+mn-cs"/>
              </a:rPr>
              <a:t>ארכיטקטורת המודל</a:t>
            </a:r>
            <a:endParaRPr lang="he-IL" sz="4800" b="1" dirty="0">
              <a:solidFill>
                <a:schemeClr val="tx1"/>
              </a:solidFill>
              <a:cs typeface="+mn-cs"/>
            </a:endParaRPr>
          </a:p>
        </p:txBody>
      </p:sp>
      <p:grpSp>
        <p:nvGrpSpPr>
          <p:cNvPr id="2" name="Group 1"/>
          <p:cNvGrpSpPr/>
          <p:nvPr/>
        </p:nvGrpSpPr>
        <p:grpSpPr>
          <a:xfrm>
            <a:off x="2060028" y="2049518"/>
            <a:ext cx="10000869" cy="4667680"/>
            <a:chOff x="306782" y="1278251"/>
            <a:chExt cx="11754116" cy="5439384"/>
          </a:xfrm>
        </p:grpSpPr>
        <p:sp>
          <p:nvSpPr>
            <p:cNvPr id="7" name="Oval 6"/>
            <p:cNvSpPr/>
            <p:nvPr/>
          </p:nvSpPr>
          <p:spPr>
            <a:xfrm>
              <a:off x="2036619" y="1749300"/>
              <a:ext cx="1006278" cy="955964"/>
            </a:xfrm>
            <a:prstGeom prst="ellipse">
              <a:avLst/>
            </a:prstGeom>
            <a:solidFill>
              <a:schemeClr val="bg1"/>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 name="Oval 7"/>
            <p:cNvSpPr/>
            <p:nvPr/>
          </p:nvSpPr>
          <p:spPr>
            <a:xfrm>
              <a:off x="2036619" y="4598424"/>
              <a:ext cx="1006278" cy="955964"/>
            </a:xfrm>
            <a:prstGeom prst="ellipse">
              <a:avLst/>
            </a:prstGeom>
            <a:no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9" name="Oval 8"/>
            <p:cNvSpPr/>
            <p:nvPr/>
          </p:nvSpPr>
          <p:spPr>
            <a:xfrm>
              <a:off x="2036619" y="3173863"/>
              <a:ext cx="1006278" cy="955964"/>
            </a:xfrm>
            <a:prstGeom prst="ellipse">
              <a:avLst/>
            </a:prstGeom>
            <a:no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0" name="Oval 9"/>
            <p:cNvSpPr/>
            <p:nvPr/>
          </p:nvSpPr>
          <p:spPr>
            <a:xfrm>
              <a:off x="5555680" y="1278251"/>
              <a:ext cx="1006278" cy="955964"/>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1" name="Oval 10"/>
            <p:cNvSpPr/>
            <p:nvPr/>
          </p:nvSpPr>
          <p:spPr>
            <a:xfrm>
              <a:off x="5555680" y="3767151"/>
              <a:ext cx="1006278" cy="955964"/>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2" name="Oval 11"/>
            <p:cNvSpPr/>
            <p:nvPr/>
          </p:nvSpPr>
          <p:spPr>
            <a:xfrm>
              <a:off x="5555680" y="2536555"/>
              <a:ext cx="1006278" cy="955964"/>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3" name="Oval 12"/>
            <p:cNvSpPr/>
            <p:nvPr/>
          </p:nvSpPr>
          <p:spPr>
            <a:xfrm>
              <a:off x="5555680" y="5000201"/>
              <a:ext cx="1006278" cy="955964"/>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4" name="Oval 13"/>
            <p:cNvSpPr/>
            <p:nvPr/>
          </p:nvSpPr>
          <p:spPr>
            <a:xfrm>
              <a:off x="9490368" y="3239670"/>
              <a:ext cx="1006278" cy="955964"/>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5" name="Right Arrow 14"/>
            <p:cNvSpPr/>
            <p:nvPr/>
          </p:nvSpPr>
          <p:spPr>
            <a:xfrm>
              <a:off x="613973" y="1867065"/>
              <a:ext cx="1177638" cy="720436"/>
            </a:xfrm>
            <a:prstGeom prst="rightArrow">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i="1" dirty="0"/>
                <a:t>input</a:t>
              </a:r>
              <a:endParaRPr lang="he-IL" sz="1400" i="1" dirty="0"/>
            </a:p>
          </p:txBody>
        </p:sp>
        <p:sp>
          <p:nvSpPr>
            <p:cNvPr id="16" name="Right Arrow 15"/>
            <p:cNvSpPr/>
            <p:nvPr/>
          </p:nvSpPr>
          <p:spPr>
            <a:xfrm>
              <a:off x="613973" y="3239670"/>
              <a:ext cx="1177638" cy="720436"/>
            </a:xfrm>
            <a:prstGeom prst="rightArrow">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i="1" dirty="0"/>
                <a:t>input</a:t>
              </a:r>
              <a:endParaRPr lang="he-IL" dirty="0"/>
            </a:p>
          </p:txBody>
        </p:sp>
        <p:sp>
          <p:nvSpPr>
            <p:cNvPr id="17" name="Right Arrow 16"/>
            <p:cNvSpPr/>
            <p:nvPr/>
          </p:nvSpPr>
          <p:spPr>
            <a:xfrm>
              <a:off x="613973" y="4716189"/>
              <a:ext cx="1177638" cy="720436"/>
            </a:xfrm>
            <a:prstGeom prst="rightArrow">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i="1" dirty="0"/>
                <a:t>input</a:t>
              </a:r>
              <a:endParaRPr lang="he-IL" dirty="0"/>
            </a:p>
          </p:txBody>
        </p:sp>
        <p:cxnSp>
          <p:nvCxnSpPr>
            <p:cNvPr id="19" name="Straight Connector 18"/>
            <p:cNvCxnSpPr>
              <a:stCxn id="7" idx="6"/>
              <a:endCxn id="10" idx="2"/>
            </p:cNvCxnSpPr>
            <p:nvPr/>
          </p:nvCxnSpPr>
          <p:spPr>
            <a:xfrm flipV="1">
              <a:off x="3042898" y="1756234"/>
              <a:ext cx="2512782" cy="471049"/>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p:cNvCxnSpPr>
              <a:stCxn id="7" idx="6"/>
              <a:endCxn id="12" idx="2"/>
            </p:cNvCxnSpPr>
            <p:nvPr/>
          </p:nvCxnSpPr>
          <p:spPr>
            <a:xfrm>
              <a:off x="3042898" y="2227283"/>
              <a:ext cx="2512782" cy="787255"/>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p:cNvCxnSpPr>
              <a:stCxn id="7" idx="6"/>
              <a:endCxn id="11" idx="2"/>
            </p:cNvCxnSpPr>
            <p:nvPr/>
          </p:nvCxnSpPr>
          <p:spPr>
            <a:xfrm>
              <a:off x="3042898" y="2227283"/>
              <a:ext cx="2512782" cy="2017849"/>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p:cNvCxnSpPr>
              <a:stCxn id="7" idx="6"/>
              <a:endCxn id="13" idx="2"/>
            </p:cNvCxnSpPr>
            <p:nvPr/>
          </p:nvCxnSpPr>
          <p:spPr>
            <a:xfrm>
              <a:off x="3042898" y="2227283"/>
              <a:ext cx="2512782" cy="3250901"/>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p:cNvCxnSpPr>
              <a:stCxn id="9" idx="6"/>
              <a:endCxn id="10" idx="2"/>
            </p:cNvCxnSpPr>
            <p:nvPr/>
          </p:nvCxnSpPr>
          <p:spPr>
            <a:xfrm flipV="1">
              <a:off x="3042898" y="1756234"/>
              <a:ext cx="2512782" cy="1895612"/>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p:cNvCxnSpPr>
              <a:stCxn id="9" idx="6"/>
              <a:endCxn id="12" idx="2"/>
            </p:cNvCxnSpPr>
            <p:nvPr/>
          </p:nvCxnSpPr>
          <p:spPr>
            <a:xfrm flipV="1">
              <a:off x="3042898" y="3014538"/>
              <a:ext cx="2512782" cy="637308"/>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a:stCxn id="9" idx="6"/>
              <a:endCxn id="11" idx="2"/>
            </p:cNvCxnSpPr>
            <p:nvPr/>
          </p:nvCxnSpPr>
          <p:spPr>
            <a:xfrm>
              <a:off x="3042898" y="3651845"/>
              <a:ext cx="2512782" cy="593288"/>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p:cNvCxnSpPr>
              <a:stCxn id="9" idx="6"/>
              <a:endCxn id="13" idx="2"/>
            </p:cNvCxnSpPr>
            <p:nvPr/>
          </p:nvCxnSpPr>
          <p:spPr>
            <a:xfrm>
              <a:off x="3042898" y="3651845"/>
              <a:ext cx="2512782" cy="1826338"/>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Straight Connector 41"/>
            <p:cNvCxnSpPr>
              <a:stCxn id="8" idx="6"/>
              <a:endCxn id="10" idx="2"/>
            </p:cNvCxnSpPr>
            <p:nvPr/>
          </p:nvCxnSpPr>
          <p:spPr>
            <a:xfrm flipV="1">
              <a:off x="3042898" y="1756234"/>
              <a:ext cx="2512782" cy="3320174"/>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Connector 44"/>
            <p:cNvCxnSpPr>
              <a:stCxn id="8" idx="6"/>
              <a:endCxn id="12" idx="2"/>
            </p:cNvCxnSpPr>
            <p:nvPr/>
          </p:nvCxnSpPr>
          <p:spPr>
            <a:xfrm flipV="1">
              <a:off x="3042898" y="3014538"/>
              <a:ext cx="2512782" cy="2061870"/>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Straight Connector 47"/>
            <p:cNvCxnSpPr>
              <a:stCxn id="8" idx="6"/>
              <a:endCxn id="11" idx="2"/>
            </p:cNvCxnSpPr>
            <p:nvPr/>
          </p:nvCxnSpPr>
          <p:spPr>
            <a:xfrm flipV="1">
              <a:off x="3042898" y="4245132"/>
              <a:ext cx="2512782" cy="831275"/>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p:cNvCxnSpPr>
              <a:stCxn id="8" idx="6"/>
              <a:endCxn id="13" idx="2"/>
            </p:cNvCxnSpPr>
            <p:nvPr/>
          </p:nvCxnSpPr>
          <p:spPr>
            <a:xfrm>
              <a:off x="3042898" y="5076407"/>
              <a:ext cx="2512782" cy="401775"/>
            </a:xfrm>
            <a:prstGeom prst="line">
              <a:avLst/>
            </a:prstGeom>
          </p:spPr>
          <p:style>
            <a:lnRef idx="1">
              <a:schemeClr val="accent1"/>
            </a:lnRef>
            <a:fillRef idx="0">
              <a:schemeClr val="accent1"/>
            </a:fillRef>
            <a:effectRef idx="0">
              <a:schemeClr val="accent1"/>
            </a:effectRef>
            <a:fontRef idx="minor">
              <a:schemeClr val="tx1"/>
            </a:fontRef>
          </p:style>
        </p:cxnSp>
        <p:cxnSp>
          <p:nvCxnSpPr>
            <p:cNvPr id="54" name="Straight Connector 53"/>
            <p:cNvCxnSpPr>
              <a:stCxn id="10" idx="6"/>
              <a:endCxn id="14" idx="2"/>
            </p:cNvCxnSpPr>
            <p:nvPr/>
          </p:nvCxnSpPr>
          <p:spPr>
            <a:xfrm>
              <a:off x="6561958" y="1756234"/>
              <a:ext cx="2928410" cy="1961419"/>
            </a:xfrm>
            <a:prstGeom prst="line">
              <a:avLst/>
            </a:prstGeom>
            <a:ln>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a:stCxn id="12" idx="6"/>
              <a:endCxn id="14" idx="2"/>
            </p:cNvCxnSpPr>
            <p:nvPr/>
          </p:nvCxnSpPr>
          <p:spPr>
            <a:xfrm>
              <a:off x="6561958" y="3014538"/>
              <a:ext cx="2928410" cy="703114"/>
            </a:xfrm>
            <a:prstGeom prst="line">
              <a:avLst/>
            </a:prstGeom>
            <a:ln>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a:stCxn id="11" idx="6"/>
              <a:endCxn id="14" idx="2"/>
            </p:cNvCxnSpPr>
            <p:nvPr/>
          </p:nvCxnSpPr>
          <p:spPr>
            <a:xfrm flipV="1">
              <a:off x="6561958" y="3717652"/>
              <a:ext cx="2928410" cy="527480"/>
            </a:xfrm>
            <a:prstGeom prst="line">
              <a:avLst/>
            </a:prstGeom>
            <a:ln>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a:stCxn id="13" idx="6"/>
              <a:endCxn id="14" idx="2"/>
            </p:cNvCxnSpPr>
            <p:nvPr/>
          </p:nvCxnSpPr>
          <p:spPr>
            <a:xfrm flipV="1">
              <a:off x="6561958" y="3717652"/>
              <a:ext cx="2928410" cy="1760531"/>
            </a:xfrm>
            <a:prstGeom prst="line">
              <a:avLst/>
            </a:prstGeom>
            <a:ln>
              <a:solidFill>
                <a:srgbClr val="002060"/>
              </a:solidFill>
            </a:ln>
          </p:spPr>
          <p:style>
            <a:lnRef idx="1">
              <a:schemeClr val="accent1"/>
            </a:lnRef>
            <a:fillRef idx="0">
              <a:schemeClr val="accent1"/>
            </a:fillRef>
            <a:effectRef idx="0">
              <a:schemeClr val="accent1"/>
            </a:effectRef>
            <a:fontRef idx="minor">
              <a:schemeClr val="tx1"/>
            </a:fontRef>
          </p:style>
        </p:cxnSp>
        <p:sp>
          <p:nvSpPr>
            <p:cNvPr id="77" name="Rectangle 76"/>
            <p:cNvSpPr/>
            <p:nvPr/>
          </p:nvSpPr>
          <p:spPr>
            <a:xfrm>
              <a:off x="11038567" y="3394491"/>
              <a:ext cx="1022331" cy="923329"/>
            </a:xfrm>
            <a:prstGeom prst="rect">
              <a:avLst/>
            </a:prstGeom>
          </p:spPr>
          <p:txBody>
            <a:bodyPr wrap="none">
              <a:spAutoFit/>
            </a:bodyPr>
            <a:lstStyle/>
            <a:p>
              <a:pPr lvl="0"/>
              <a:r>
                <a:rPr lang="he-IL" altLang="he-IL" sz="3200" b="1" dirty="0">
                  <a:solidFill>
                    <a:srgbClr val="00B050"/>
                  </a:solidFill>
                  <a:latin typeface="Arial" panose="020B0604020202020204" pitchFamily="34" charset="0"/>
                </a:rPr>
                <a:t>Ŷ</a:t>
              </a:r>
              <a:r>
                <a:rPr lang="he-IL" altLang="he-IL" sz="4000" dirty="0"/>
                <a:t> </a:t>
              </a:r>
              <a:endParaRPr lang="he-IL" altLang="he-IL" sz="6000" dirty="0">
                <a:latin typeface="Arial" panose="020B0604020202020204" pitchFamily="34" charset="0"/>
              </a:endParaRPr>
            </a:p>
            <a:p>
              <a:r>
                <a:rPr lang="en-US" sz="1400" i="1" dirty="0">
                  <a:solidFill>
                    <a:srgbClr val="00B050"/>
                  </a:solidFill>
                </a:rPr>
                <a:t>(estimated)</a:t>
              </a:r>
              <a:endParaRPr lang="he-IL" sz="1400" dirty="0">
                <a:solidFill>
                  <a:srgbClr val="00B050"/>
                </a:solidFill>
              </a:endParaRPr>
            </a:p>
          </p:txBody>
        </p:sp>
        <p:grpSp>
          <p:nvGrpSpPr>
            <p:cNvPr id="38" name="Group 37"/>
            <p:cNvGrpSpPr/>
            <p:nvPr/>
          </p:nvGrpSpPr>
          <p:grpSpPr>
            <a:xfrm>
              <a:off x="2015345" y="1564635"/>
              <a:ext cx="8447207" cy="4098214"/>
              <a:chOff x="2015344" y="1768821"/>
              <a:chExt cx="8447205" cy="4098216"/>
            </a:xfrm>
          </p:grpSpPr>
          <p:grpSp>
            <p:nvGrpSpPr>
              <p:cNvPr id="40" name="Group 39"/>
              <p:cNvGrpSpPr/>
              <p:nvPr/>
            </p:nvGrpSpPr>
            <p:grpSpPr>
              <a:xfrm>
                <a:off x="2015344" y="1768821"/>
                <a:ext cx="8447205" cy="4098216"/>
                <a:chOff x="2015344" y="1768821"/>
                <a:chExt cx="8447205" cy="4098216"/>
              </a:xfrm>
            </p:grpSpPr>
            <p:sp>
              <p:nvSpPr>
                <p:cNvPr id="44" name="Rectangle 43"/>
                <p:cNvSpPr/>
                <p:nvPr/>
              </p:nvSpPr>
              <p:spPr>
                <a:xfrm>
                  <a:off x="5671609" y="1768821"/>
                  <a:ext cx="889617" cy="669040"/>
                </a:xfrm>
                <a:prstGeom prst="rect">
                  <a:avLst/>
                </a:prstGeom>
              </p:spPr>
              <p:txBody>
                <a:bodyPr wrap="none">
                  <a:spAutoFit/>
                </a:bodyPr>
                <a:lstStyle/>
                <a:p>
                  <a:pPr algn="ctr"/>
                  <a:r>
                    <a:rPr lang="en-US" b="1" i="1" dirty="0">
                      <a:solidFill>
                        <a:schemeClr val="tx2"/>
                      </a:solidFill>
                    </a:rPr>
                    <a:t>Neuron</a:t>
                  </a:r>
                </a:p>
                <a:p>
                  <a:pPr algn="ctr"/>
                  <a:r>
                    <a:rPr lang="en-US" b="1" i="1" dirty="0">
                      <a:solidFill>
                        <a:schemeClr val="tx2"/>
                      </a:solidFill>
                    </a:rPr>
                    <a:t>(f)</a:t>
                  </a:r>
                  <a:endParaRPr lang="he-IL" b="1" i="1" dirty="0">
                    <a:solidFill>
                      <a:schemeClr val="tx2"/>
                    </a:solidFill>
                  </a:endParaRPr>
                </a:p>
              </p:txBody>
            </p:sp>
            <p:sp>
              <p:nvSpPr>
                <p:cNvPr id="46" name="Rectangle 45"/>
                <p:cNvSpPr/>
                <p:nvPr/>
              </p:nvSpPr>
              <p:spPr>
                <a:xfrm>
                  <a:off x="5644487" y="3000339"/>
                  <a:ext cx="901593" cy="369332"/>
                </a:xfrm>
                <a:prstGeom prst="rect">
                  <a:avLst/>
                </a:prstGeom>
              </p:spPr>
              <p:txBody>
                <a:bodyPr wrap="none">
                  <a:spAutoFit/>
                </a:bodyPr>
                <a:lstStyle/>
                <a:p>
                  <a:pPr algn="ctr"/>
                  <a:r>
                    <a:rPr lang="en-US" b="1" i="1" dirty="0">
                      <a:solidFill>
                        <a:schemeClr val="tx2"/>
                      </a:solidFill>
                    </a:rPr>
                    <a:t>Neuron</a:t>
                  </a:r>
                  <a:endParaRPr lang="he-IL" b="1" i="1" dirty="0">
                    <a:solidFill>
                      <a:schemeClr val="tx2"/>
                    </a:solidFill>
                  </a:endParaRPr>
                </a:p>
              </p:txBody>
            </p:sp>
            <p:sp>
              <p:nvSpPr>
                <p:cNvPr id="47" name="Rectangle 46"/>
                <p:cNvSpPr/>
                <p:nvPr/>
              </p:nvSpPr>
              <p:spPr>
                <a:xfrm>
                  <a:off x="5608021" y="4264654"/>
                  <a:ext cx="901593" cy="369332"/>
                </a:xfrm>
                <a:prstGeom prst="rect">
                  <a:avLst/>
                </a:prstGeom>
              </p:spPr>
              <p:txBody>
                <a:bodyPr wrap="none">
                  <a:spAutoFit/>
                </a:bodyPr>
                <a:lstStyle/>
                <a:p>
                  <a:pPr algn="ctr"/>
                  <a:r>
                    <a:rPr lang="en-US" b="1" i="1" dirty="0">
                      <a:solidFill>
                        <a:schemeClr val="tx2"/>
                      </a:solidFill>
                    </a:rPr>
                    <a:t>Neuron</a:t>
                  </a:r>
                  <a:endParaRPr lang="he-IL" b="1" i="1" dirty="0">
                    <a:solidFill>
                      <a:schemeClr val="tx2"/>
                    </a:solidFill>
                  </a:endParaRPr>
                </a:p>
              </p:txBody>
            </p:sp>
            <p:sp>
              <p:nvSpPr>
                <p:cNvPr id="49" name="Rectangle 48"/>
                <p:cNvSpPr/>
                <p:nvPr/>
              </p:nvSpPr>
              <p:spPr>
                <a:xfrm>
                  <a:off x="5608021" y="5497705"/>
                  <a:ext cx="901593" cy="369332"/>
                </a:xfrm>
                <a:prstGeom prst="rect">
                  <a:avLst/>
                </a:prstGeom>
              </p:spPr>
              <p:txBody>
                <a:bodyPr wrap="none">
                  <a:spAutoFit/>
                </a:bodyPr>
                <a:lstStyle/>
                <a:p>
                  <a:pPr algn="ctr"/>
                  <a:r>
                    <a:rPr lang="en-US" b="1" i="1" dirty="0">
                      <a:solidFill>
                        <a:schemeClr val="tx2"/>
                      </a:solidFill>
                    </a:rPr>
                    <a:t>Neuron</a:t>
                  </a:r>
                  <a:endParaRPr lang="he-IL" b="1" i="1" dirty="0">
                    <a:solidFill>
                      <a:schemeClr val="tx2"/>
                    </a:solidFill>
                  </a:endParaRPr>
                </a:p>
              </p:txBody>
            </p:sp>
            <p:sp>
              <p:nvSpPr>
                <p:cNvPr id="50" name="Rectangle 49"/>
                <p:cNvSpPr/>
                <p:nvPr/>
              </p:nvSpPr>
              <p:spPr>
                <a:xfrm>
                  <a:off x="9560956" y="3696707"/>
                  <a:ext cx="901593" cy="369332"/>
                </a:xfrm>
                <a:prstGeom prst="rect">
                  <a:avLst/>
                </a:prstGeom>
              </p:spPr>
              <p:txBody>
                <a:bodyPr wrap="none">
                  <a:spAutoFit/>
                </a:bodyPr>
                <a:lstStyle/>
                <a:p>
                  <a:pPr algn="ctr"/>
                  <a:r>
                    <a:rPr lang="en-US" b="1" i="1" dirty="0">
                      <a:solidFill>
                        <a:schemeClr val="tx2"/>
                      </a:solidFill>
                    </a:rPr>
                    <a:t>Neuron</a:t>
                  </a:r>
                  <a:endParaRPr lang="he-IL" b="1" i="1" dirty="0">
                    <a:solidFill>
                      <a:schemeClr val="tx2"/>
                    </a:solidFill>
                  </a:endParaRPr>
                </a:p>
              </p:txBody>
            </p:sp>
            <p:sp>
              <p:nvSpPr>
                <p:cNvPr id="52" name="Rectangle 51"/>
                <p:cNvSpPr/>
                <p:nvPr/>
              </p:nvSpPr>
              <p:spPr>
                <a:xfrm>
                  <a:off x="2022630" y="2070201"/>
                  <a:ext cx="1034257" cy="646331"/>
                </a:xfrm>
                <a:prstGeom prst="rect">
                  <a:avLst/>
                </a:prstGeom>
              </p:spPr>
              <p:txBody>
                <a:bodyPr wrap="none">
                  <a:spAutoFit/>
                </a:bodyPr>
                <a:lstStyle/>
                <a:p>
                  <a:pPr algn="ctr"/>
                  <a:r>
                    <a:rPr lang="en-US" b="1" i="1" dirty="0">
                      <a:solidFill>
                        <a:schemeClr val="tx2"/>
                      </a:solidFill>
                    </a:rPr>
                    <a:t>Just</a:t>
                  </a:r>
                  <a:br>
                    <a:rPr lang="en-US" b="1" i="1" dirty="0">
                      <a:solidFill>
                        <a:schemeClr val="tx2"/>
                      </a:solidFill>
                    </a:rPr>
                  </a:br>
                  <a:r>
                    <a:rPr lang="en-US" b="1" i="1" dirty="0">
                      <a:solidFill>
                        <a:schemeClr val="tx2"/>
                      </a:solidFill>
                    </a:rPr>
                    <a:t> an input</a:t>
                  </a:r>
                  <a:endParaRPr lang="he-IL" b="1" i="1" dirty="0">
                    <a:solidFill>
                      <a:schemeClr val="tx2"/>
                    </a:solidFill>
                  </a:endParaRPr>
                </a:p>
              </p:txBody>
            </p:sp>
            <p:sp>
              <p:nvSpPr>
                <p:cNvPr id="53" name="Rectangle 52"/>
                <p:cNvSpPr/>
                <p:nvPr/>
              </p:nvSpPr>
              <p:spPr>
                <a:xfrm>
                  <a:off x="2028271" y="3508238"/>
                  <a:ext cx="1034257" cy="646331"/>
                </a:xfrm>
                <a:prstGeom prst="rect">
                  <a:avLst/>
                </a:prstGeom>
              </p:spPr>
              <p:txBody>
                <a:bodyPr wrap="none">
                  <a:spAutoFit/>
                </a:bodyPr>
                <a:lstStyle/>
                <a:p>
                  <a:pPr algn="ctr"/>
                  <a:r>
                    <a:rPr lang="en-US" b="1" i="1" dirty="0">
                      <a:solidFill>
                        <a:schemeClr val="tx2"/>
                      </a:solidFill>
                    </a:rPr>
                    <a:t>Just</a:t>
                  </a:r>
                  <a:br>
                    <a:rPr lang="en-US" b="1" i="1" dirty="0">
                      <a:solidFill>
                        <a:schemeClr val="tx2"/>
                      </a:solidFill>
                    </a:rPr>
                  </a:br>
                  <a:r>
                    <a:rPr lang="en-US" b="1" i="1" dirty="0">
                      <a:solidFill>
                        <a:schemeClr val="tx2"/>
                      </a:solidFill>
                    </a:rPr>
                    <a:t> an input</a:t>
                  </a:r>
                  <a:endParaRPr lang="he-IL" b="1" i="1" dirty="0">
                    <a:solidFill>
                      <a:schemeClr val="tx2"/>
                    </a:solidFill>
                  </a:endParaRPr>
                </a:p>
              </p:txBody>
            </p:sp>
            <p:sp>
              <p:nvSpPr>
                <p:cNvPr id="55" name="Rectangle 54"/>
                <p:cNvSpPr/>
                <p:nvPr/>
              </p:nvSpPr>
              <p:spPr>
                <a:xfrm>
                  <a:off x="2015344" y="4930909"/>
                  <a:ext cx="1034257" cy="646331"/>
                </a:xfrm>
                <a:prstGeom prst="rect">
                  <a:avLst/>
                </a:prstGeom>
              </p:spPr>
              <p:txBody>
                <a:bodyPr wrap="none">
                  <a:spAutoFit/>
                </a:bodyPr>
                <a:lstStyle/>
                <a:p>
                  <a:pPr algn="ctr"/>
                  <a:r>
                    <a:rPr lang="en-US" b="1" i="1" dirty="0">
                      <a:solidFill>
                        <a:schemeClr val="tx2"/>
                      </a:solidFill>
                    </a:rPr>
                    <a:t>Just</a:t>
                  </a:r>
                  <a:br>
                    <a:rPr lang="en-US" b="1" i="1" dirty="0">
                      <a:solidFill>
                        <a:schemeClr val="tx2"/>
                      </a:solidFill>
                    </a:rPr>
                  </a:br>
                  <a:r>
                    <a:rPr lang="en-US" b="1" i="1" dirty="0">
                      <a:solidFill>
                        <a:schemeClr val="tx2"/>
                      </a:solidFill>
                    </a:rPr>
                    <a:t> an input</a:t>
                  </a:r>
                  <a:endParaRPr lang="he-IL" b="1" i="1" dirty="0">
                    <a:solidFill>
                      <a:schemeClr val="tx2"/>
                    </a:solidFill>
                  </a:endParaRPr>
                </a:p>
              </p:txBody>
            </p:sp>
          </p:grpSp>
          <p:sp>
            <p:nvSpPr>
              <p:cNvPr id="41" name="Rectangle 40"/>
              <p:cNvSpPr/>
              <p:nvPr/>
            </p:nvSpPr>
            <p:spPr>
              <a:xfrm rot="2057514">
                <a:off x="7501083" y="2520679"/>
                <a:ext cx="1050159" cy="400110"/>
              </a:xfrm>
              <a:prstGeom prst="rect">
                <a:avLst/>
              </a:prstGeom>
            </p:spPr>
            <p:txBody>
              <a:bodyPr wrap="none">
                <a:spAutoFit/>
              </a:bodyPr>
              <a:lstStyle/>
              <a:p>
                <a:pPr algn="ctr"/>
                <a:r>
                  <a:rPr lang="en-US" sz="2000" b="1" i="1" dirty="0">
                    <a:solidFill>
                      <a:schemeClr val="tx2"/>
                    </a:solidFill>
                  </a:rPr>
                  <a:t>Synapse</a:t>
                </a:r>
                <a:endParaRPr lang="he-IL" sz="2000" b="1" i="1" dirty="0">
                  <a:solidFill>
                    <a:schemeClr val="tx2"/>
                  </a:solidFill>
                </a:endParaRPr>
              </a:p>
            </p:txBody>
          </p:sp>
          <p:sp>
            <p:nvSpPr>
              <p:cNvPr id="43" name="Rectangle 42"/>
              <p:cNvSpPr/>
              <p:nvPr/>
            </p:nvSpPr>
            <p:spPr>
              <a:xfrm rot="20881539">
                <a:off x="3788199" y="1801414"/>
                <a:ext cx="1050159" cy="400110"/>
              </a:xfrm>
              <a:prstGeom prst="rect">
                <a:avLst/>
              </a:prstGeom>
            </p:spPr>
            <p:txBody>
              <a:bodyPr wrap="none">
                <a:spAutoFit/>
              </a:bodyPr>
              <a:lstStyle/>
              <a:p>
                <a:pPr algn="ctr"/>
                <a:r>
                  <a:rPr lang="en-US" sz="2000" b="1" i="1" dirty="0">
                    <a:solidFill>
                      <a:schemeClr val="tx2"/>
                    </a:solidFill>
                  </a:rPr>
                  <a:t>Synapse</a:t>
                </a:r>
                <a:endParaRPr lang="he-IL" sz="2000" b="1" i="1" dirty="0">
                  <a:solidFill>
                    <a:schemeClr val="tx2"/>
                  </a:solidFill>
                </a:endParaRPr>
              </a:p>
            </p:txBody>
          </p:sp>
        </p:grpSp>
        <p:cxnSp>
          <p:nvCxnSpPr>
            <p:cNvPr id="58" name="Straight Arrow Connector 57"/>
            <p:cNvCxnSpPr/>
            <p:nvPr/>
          </p:nvCxnSpPr>
          <p:spPr>
            <a:xfrm>
              <a:off x="10496647" y="3717652"/>
              <a:ext cx="579650" cy="0"/>
            </a:xfrm>
            <a:prstGeom prst="straightConnector1">
              <a:avLst/>
            </a:prstGeom>
            <a:ln w="19050">
              <a:solidFill>
                <a:srgbClr val="00B050"/>
              </a:solidFill>
              <a:tailEnd type="triangle" w="lg" len="lg"/>
            </a:ln>
          </p:spPr>
          <p:style>
            <a:lnRef idx="1">
              <a:schemeClr val="accent1"/>
            </a:lnRef>
            <a:fillRef idx="0">
              <a:schemeClr val="accent1"/>
            </a:fillRef>
            <a:effectRef idx="0">
              <a:schemeClr val="accent1"/>
            </a:effectRef>
            <a:fontRef idx="minor">
              <a:schemeClr val="tx1"/>
            </a:fontRef>
          </p:style>
        </p:cxnSp>
        <p:sp>
          <p:nvSpPr>
            <p:cNvPr id="59" name="Left Brace 58"/>
            <p:cNvSpPr/>
            <p:nvPr/>
          </p:nvSpPr>
          <p:spPr>
            <a:xfrm rot="16200000">
              <a:off x="1711223" y="4928620"/>
              <a:ext cx="160773" cy="2525808"/>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1" anchor="ctr"/>
            <a:lstStyle/>
            <a:p>
              <a:pPr algn="ctr"/>
              <a:endParaRPr lang="he-IL"/>
            </a:p>
          </p:txBody>
        </p:sp>
        <p:sp>
          <p:nvSpPr>
            <p:cNvPr id="61" name="Left Brace 60"/>
            <p:cNvSpPr/>
            <p:nvPr/>
          </p:nvSpPr>
          <p:spPr>
            <a:xfrm rot="16200000">
              <a:off x="5770605" y="4928625"/>
              <a:ext cx="160774" cy="2525808"/>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1" anchor="ctr"/>
            <a:lstStyle/>
            <a:p>
              <a:pPr algn="ctr"/>
              <a:endParaRPr lang="he-IL"/>
            </a:p>
          </p:txBody>
        </p:sp>
        <p:sp>
          <p:nvSpPr>
            <p:cNvPr id="62" name="Left Brace 61"/>
            <p:cNvSpPr/>
            <p:nvPr/>
          </p:nvSpPr>
          <p:spPr>
            <a:xfrm rot="16200000">
              <a:off x="9733006" y="4928635"/>
              <a:ext cx="160774" cy="2525808"/>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1" anchor="ctr"/>
            <a:lstStyle/>
            <a:p>
              <a:pPr algn="ctr"/>
              <a:endParaRPr lang="he-IL"/>
            </a:p>
          </p:txBody>
        </p:sp>
        <p:sp>
          <p:nvSpPr>
            <p:cNvPr id="65" name="Rectangle 64"/>
            <p:cNvSpPr/>
            <p:nvPr/>
          </p:nvSpPr>
          <p:spPr>
            <a:xfrm>
              <a:off x="3822821" y="6298341"/>
              <a:ext cx="4059334" cy="382309"/>
            </a:xfrm>
            <a:prstGeom prst="rect">
              <a:avLst/>
            </a:prstGeom>
          </p:spPr>
          <p:txBody>
            <a:bodyPr wrap="none">
              <a:spAutoFit/>
            </a:bodyPr>
            <a:lstStyle/>
            <a:p>
              <a:pPr algn="r" rtl="1"/>
              <a:r>
                <a:rPr lang="en-US" i="1" dirty="0"/>
                <a:t> </a:t>
              </a:r>
              <a:r>
                <a:rPr lang="he-IL" i="1" dirty="0"/>
                <a:t>שכבת נוירונים חבויה (עם 4 יחידות נוירונים)</a:t>
              </a:r>
              <a:endParaRPr lang="he-IL" dirty="0"/>
            </a:p>
          </p:txBody>
        </p:sp>
        <p:sp>
          <p:nvSpPr>
            <p:cNvPr id="66" name="Rectangle 65"/>
            <p:cNvSpPr/>
            <p:nvPr/>
          </p:nvSpPr>
          <p:spPr>
            <a:xfrm>
              <a:off x="9056305" y="6291223"/>
              <a:ext cx="1855144" cy="382309"/>
            </a:xfrm>
            <a:prstGeom prst="rect">
              <a:avLst/>
            </a:prstGeom>
          </p:spPr>
          <p:txBody>
            <a:bodyPr wrap="none">
              <a:spAutoFit/>
            </a:bodyPr>
            <a:lstStyle/>
            <a:p>
              <a:pPr algn="r" rtl="1"/>
              <a:r>
                <a:rPr lang="he-IL" i="1" dirty="0"/>
                <a:t>שכבת יציאה (פלט)</a:t>
              </a:r>
              <a:endParaRPr lang="he-IL" dirty="0"/>
            </a:p>
          </p:txBody>
        </p:sp>
        <p:sp>
          <p:nvSpPr>
            <p:cNvPr id="67" name="Rectangle 64">
              <a:extLst>
                <a:ext uri="{FF2B5EF4-FFF2-40B4-BE49-F238E27FC236}">
                  <a16:creationId xmlns="" xmlns:a16="http://schemas.microsoft.com/office/drawing/2014/main" id="{50326B98-3AC6-45FA-B512-611D2048E08F}"/>
                </a:ext>
              </a:extLst>
            </p:cNvPr>
            <p:cNvSpPr/>
            <p:nvPr/>
          </p:nvSpPr>
          <p:spPr>
            <a:xfrm>
              <a:off x="306782" y="6335326"/>
              <a:ext cx="1877376" cy="382309"/>
            </a:xfrm>
            <a:prstGeom prst="rect">
              <a:avLst/>
            </a:prstGeom>
          </p:spPr>
          <p:txBody>
            <a:bodyPr wrap="none">
              <a:spAutoFit/>
            </a:bodyPr>
            <a:lstStyle/>
            <a:p>
              <a:pPr algn="r" rtl="1"/>
              <a:r>
                <a:rPr lang="he-IL" i="1" dirty="0"/>
                <a:t>שכבת כניסה (קלט)</a:t>
              </a:r>
              <a:endParaRPr lang="he-IL" dirty="0"/>
            </a:p>
          </p:txBody>
        </p:sp>
      </p:grpSp>
      <p:sp>
        <p:nvSpPr>
          <p:cNvPr id="3" name="TextBox 2"/>
          <p:cNvSpPr txBox="1"/>
          <p:nvPr/>
        </p:nvSpPr>
        <p:spPr>
          <a:xfrm>
            <a:off x="199629" y="93080"/>
            <a:ext cx="7094306" cy="1200329"/>
          </a:xfrm>
          <a:prstGeom prst="rect">
            <a:avLst/>
          </a:prstGeom>
        </p:spPr>
        <p:style>
          <a:lnRef idx="2">
            <a:schemeClr val="dk1"/>
          </a:lnRef>
          <a:fillRef idx="1">
            <a:schemeClr val="lt1"/>
          </a:fillRef>
          <a:effectRef idx="0">
            <a:schemeClr val="dk1"/>
          </a:effectRef>
          <a:fontRef idx="minor">
            <a:schemeClr val="dk1"/>
          </a:fontRef>
        </p:style>
        <p:txBody>
          <a:bodyPr wrap="square" rtlCol="1">
            <a:spAutoFit/>
          </a:bodyPr>
          <a:lstStyle/>
          <a:p>
            <a:pPr algn="l" rtl="0"/>
            <a:r>
              <a:rPr lang="en-US" dirty="0">
                <a:solidFill>
                  <a:schemeClr val="tx1"/>
                </a:solidFill>
              </a:rPr>
              <a:t>Our focus is on…</a:t>
            </a:r>
          </a:p>
          <a:p>
            <a:pPr algn="l" rtl="0"/>
            <a:r>
              <a:rPr lang="en-US" dirty="0">
                <a:solidFill>
                  <a:schemeClr val="tx1"/>
                </a:solidFill>
              </a:rPr>
              <a:t>Feed-Forward ANN: every neuron</a:t>
            </a:r>
            <a:r>
              <a:rPr lang="en-US" baseline="0" dirty="0">
                <a:solidFill>
                  <a:schemeClr val="tx1"/>
                </a:solidFill>
              </a:rPr>
              <a:t> in the hidden layer is connected to each</a:t>
            </a:r>
            <a:r>
              <a:rPr lang="en-US" dirty="0">
                <a:solidFill>
                  <a:schemeClr val="tx1"/>
                </a:solidFill>
              </a:rPr>
              <a:t> neuron</a:t>
            </a:r>
            <a:r>
              <a:rPr lang="en-US" baseline="0" dirty="0">
                <a:solidFill>
                  <a:schemeClr val="tx1"/>
                </a:solidFill>
              </a:rPr>
              <a:t> in following hidden layer only(beside the output</a:t>
            </a:r>
            <a:r>
              <a:rPr lang="en-US" dirty="0">
                <a:solidFill>
                  <a:schemeClr val="tx1"/>
                </a:solidFill>
              </a:rPr>
              <a:t> neuron</a:t>
            </a:r>
            <a:r>
              <a:rPr lang="en-US" baseline="0" dirty="0">
                <a:solidFill>
                  <a:schemeClr val="tx1"/>
                </a:solidFill>
              </a:rPr>
              <a:t>).</a:t>
            </a:r>
          </a:p>
          <a:p>
            <a:pPr algn="l" rtl="0"/>
            <a:r>
              <a:rPr lang="en-US" baseline="0" dirty="0">
                <a:solidFill>
                  <a:schemeClr val="tx1"/>
                </a:solidFill>
              </a:rPr>
              <a:t>Every synapse has a weight.</a:t>
            </a:r>
            <a:endParaRPr lang="he-IL" dirty="0">
              <a:solidFill>
                <a:schemeClr val="tx1"/>
              </a:solidFill>
            </a:endParaRPr>
          </a:p>
        </p:txBody>
      </p:sp>
      <p:cxnSp>
        <p:nvCxnSpPr>
          <p:cNvPr id="6" name="Straight Arrow Connector 5"/>
          <p:cNvCxnSpPr/>
          <p:nvPr/>
        </p:nvCxnSpPr>
        <p:spPr>
          <a:xfrm>
            <a:off x="3068876" y="1293409"/>
            <a:ext cx="612783" cy="95514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2008728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p:cNvSpPr txBox="1">
            <a:spLocks/>
          </p:cNvSpPr>
          <p:nvPr/>
        </p:nvSpPr>
        <p:spPr>
          <a:xfrm>
            <a:off x="1565562" y="-28787"/>
            <a:ext cx="10515600" cy="1325563"/>
          </a:xfrm>
          <a:prstGeom prst="rect">
            <a:avLst/>
          </a:prstGeom>
        </p:spPr>
        <p:txBody>
          <a:bodyPr vert="horz" lIns="91440" tIns="45720" rIns="91440" bIns="45720" rtlCol="0" anchor="ctr">
            <a:normAutofit/>
          </a:bodyPr>
          <a:lstStyle>
            <a:lvl1pPr algn="r" defTabSz="914400" rtl="0" eaLnBrk="1" latinLnBrk="0" hangingPunct="1">
              <a:lnSpc>
                <a:spcPct val="90000"/>
              </a:lnSpc>
              <a:spcBef>
                <a:spcPct val="0"/>
              </a:spcBef>
              <a:buNone/>
              <a:defRPr sz="3600" kern="1200">
                <a:solidFill>
                  <a:schemeClr val="bg1"/>
                </a:solidFill>
                <a:latin typeface="+mj-lt"/>
                <a:ea typeface="+mj-ea"/>
                <a:cs typeface="+mj-cs"/>
              </a:defRPr>
            </a:lvl1pPr>
          </a:lstStyle>
          <a:p>
            <a:pPr rtl="1"/>
            <a:endParaRPr lang="he-IL" dirty="0"/>
          </a:p>
        </p:txBody>
      </p:sp>
      <p:sp>
        <p:nvSpPr>
          <p:cNvPr id="15" name="Title 2">
            <a:extLst>
              <a:ext uri="{FF2B5EF4-FFF2-40B4-BE49-F238E27FC236}">
                <a16:creationId xmlns="" xmlns:a16="http://schemas.microsoft.com/office/drawing/2014/main" id="{66371D3E-6AAC-40C8-8D0E-4AB8A4A09643}"/>
              </a:ext>
            </a:extLst>
          </p:cNvPr>
          <p:cNvSpPr txBox="1">
            <a:spLocks/>
          </p:cNvSpPr>
          <p:nvPr/>
        </p:nvSpPr>
        <p:spPr>
          <a:xfrm>
            <a:off x="1423521" y="230998"/>
            <a:ext cx="10515600" cy="1325563"/>
          </a:xfrm>
          <a:prstGeom prst="rect">
            <a:avLst/>
          </a:prstGeom>
        </p:spPr>
        <p:txBody>
          <a:bodyPr vert="horz" lIns="91440" tIns="45720" rIns="91440" bIns="45720" rtlCol="0" anchor="ctr">
            <a:normAutofit fontScale="47500" lnSpcReduction="20000"/>
          </a:bodyPr>
          <a:lstStyle>
            <a:lvl1pPr algn="r" defTabSz="914400" rtl="0" eaLnBrk="1" latinLnBrk="0" hangingPunct="1">
              <a:lnSpc>
                <a:spcPct val="90000"/>
              </a:lnSpc>
              <a:spcBef>
                <a:spcPct val="0"/>
              </a:spcBef>
              <a:buNone/>
              <a:defRPr sz="3600" kern="1200">
                <a:solidFill>
                  <a:schemeClr val="bg1"/>
                </a:solidFill>
                <a:latin typeface="+mj-lt"/>
                <a:ea typeface="+mj-ea"/>
                <a:cs typeface="+mj-cs"/>
              </a:defRPr>
            </a:lvl1pPr>
          </a:lstStyle>
          <a:p>
            <a:r>
              <a:rPr lang="he-IL" sz="5400" dirty="0"/>
              <a:t>מה ב-</a:t>
            </a:r>
            <a:r>
              <a:rPr lang="en-US" sz="5400" b="1" i="1" dirty="0"/>
              <a:t> ?Neuron</a:t>
            </a:r>
            <a:endParaRPr lang="he-IL" sz="5400" dirty="0"/>
          </a:p>
          <a:p>
            <a:endParaRPr lang="he-IL" sz="5400" dirty="0">
              <a:solidFill>
                <a:schemeClr val="tx2">
                  <a:lumMod val="75000"/>
                </a:schemeClr>
              </a:solidFill>
            </a:endParaRPr>
          </a:p>
          <a:p>
            <a:endParaRPr lang="he-IL" sz="5400" b="1" dirty="0">
              <a:solidFill>
                <a:schemeClr val="tx2">
                  <a:lumMod val="75000"/>
                </a:schemeClr>
              </a:solidFill>
              <a:cs typeface="+mn-cs"/>
            </a:endParaRPr>
          </a:p>
          <a:p>
            <a:r>
              <a:rPr lang="he-IL" sz="5400" dirty="0">
                <a:latin typeface="+mn-lt"/>
                <a:ea typeface="+mn-ea"/>
                <a:cs typeface="+mn-cs"/>
              </a:rPr>
              <a:t> סיסטמטי</a:t>
            </a:r>
          </a:p>
        </p:txBody>
      </p:sp>
      <p:sp>
        <p:nvSpPr>
          <p:cNvPr id="16" name="Title 2">
            <a:extLst>
              <a:ext uri="{FF2B5EF4-FFF2-40B4-BE49-F238E27FC236}">
                <a16:creationId xmlns="" xmlns:a16="http://schemas.microsoft.com/office/drawing/2014/main" id="{3B26C7E0-D1D3-4251-9269-AF366387DB74}"/>
              </a:ext>
            </a:extLst>
          </p:cNvPr>
          <p:cNvSpPr txBox="1">
            <a:spLocks/>
          </p:cNvSpPr>
          <p:nvPr/>
        </p:nvSpPr>
        <p:spPr>
          <a:xfrm>
            <a:off x="8978938" y="102071"/>
            <a:ext cx="3102224" cy="961186"/>
          </a:xfrm>
          <a:prstGeom prst="rect">
            <a:avLst/>
          </a:prstGeom>
        </p:spPr>
        <p:txBody>
          <a:bodyPr vert="horz" lIns="91440" tIns="45720" rIns="91440" bIns="45720" rtlCol="0" anchor="ctr">
            <a:normAutofit fontScale="85000" lnSpcReduction="10000"/>
          </a:bodyPr>
          <a:lstStyle>
            <a:lvl1pPr algn="r" defTabSz="914400" rtl="0" eaLnBrk="1" latinLnBrk="0" hangingPunct="1">
              <a:lnSpc>
                <a:spcPct val="90000"/>
              </a:lnSpc>
              <a:spcBef>
                <a:spcPct val="0"/>
              </a:spcBef>
              <a:buNone/>
              <a:defRPr sz="3600" kern="1200">
                <a:solidFill>
                  <a:schemeClr val="bg1"/>
                </a:solidFill>
                <a:latin typeface="+mj-lt"/>
                <a:ea typeface="+mj-ea"/>
                <a:cs typeface="+mj-cs"/>
              </a:defRPr>
            </a:lvl1pPr>
          </a:lstStyle>
          <a:p>
            <a:r>
              <a:rPr lang="he-IL" sz="4400" b="1" dirty="0">
                <a:solidFill>
                  <a:schemeClr val="tx1"/>
                </a:solidFill>
                <a:latin typeface="+mn-lt"/>
                <a:ea typeface="+mn-ea"/>
                <a:cs typeface="+mn-cs"/>
              </a:rPr>
              <a:t>:</a:t>
            </a:r>
            <a:r>
              <a:rPr lang="en-US" sz="4400" b="1" dirty="0">
                <a:solidFill>
                  <a:schemeClr val="tx1"/>
                </a:solidFill>
                <a:latin typeface="+mn-lt"/>
                <a:ea typeface="+mn-ea"/>
                <a:cs typeface="+mn-cs"/>
              </a:rPr>
              <a:t>Neuron</a:t>
            </a:r>
            <a:r>
              <a:rPr lang="he-IL" sz="4400" b="1" dirty="0">
                <a:solidFill>
                  <a:schemeClr val="tx1"/>
                </a:solidFill>
                <a:latin typeface="+mn-lt"/>
                <a:ea typeface="+mn-ea"/>
                <a:cs typeface="+mn-cs"/>
              </a:rPr>
              <a:t>מה ב- </a:t>
            </a:r>
            <a:endParaRPr lang="he-IL" sz="4400" b="1" dirty="0">
              <a:solidFill>
                <a:schemeClr val="tx1"/>
              </a:solidFill>
              <a:cs typeface="+mn-cs"/>
            </a:endParaRPr>
          </a:p>
        </p:txBody>
      </p:sp>
      <p:grpSp>
        <p:nvGrpSpPr>
          <p:cNvPr id="3" name="Group 2"/>
          <p:cNvGrpSpPr/>
          <p:nvPr/>
        </p:nvGrpSpPr>
        <p:grpSpPr>
          <a:xfrm>
            <a:off x="3519376" y="1244551"/>
            <a:ext cx="8672623" cy="4815743"/>
            <a:chOff x="-110836" y="1454728"/>
            <a:chExt cx="12302836" cy="5174672"/>
          </a:xfrm>
        </p:grpSpPr>
        <p:sp>
          <p:nvSpPr>
            <p:cNvPr id="5" name="Oval 4"/>
            <p:cNvSpPr/>
            <p:nvPr/>
          </p:nvSpPr>
          <p:spPr>
            <a:xfrm>
              <a:off x="3902619" y="1454728"/>
              <a:ext cx="5250138" cy="4987636"/>
            </a:xfrm>
            <a:prstGeom prst="ellipse">
              <a:avLst/>
            </a:prstGeom>
            <a:noFill/>
            <a:ln w="571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cxnSp>
          <p:nvCxnSpPr>
            <p:cNvPr id="6" name="Straight Connector 5"/>
            <p:cNvCxnSpPr/>
            <p:nvPr/>
          </p:nvCxnSpPr>
          <p:spPr>
            <a:xfrm>
              <a:off x="-110836" y="2604655"/>
              <a:ext cx="4013455" cy="93316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V="1">
              <a:off x="0" y="3537826"/>
              <a:ext cx="3902619" cy="74200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V="1">
              <a:off x="0" y="3537824"/>
              <a:ext cx="3902619" cy="3091576"/>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rot="798402">
              <a:off x="507219" y="2479111"/>
              <a:ext cx="2270642" cy="357296"/>
            </a:xfrm>
            <a:prstGeom prst="rect">
              <a:avLst/>
            </a:prstGeom>
          </p:spPr>
          <p:txBody>
            <a:bodyPr wrap="square">
              <a:spAutoFit/>
            </a:bodyPr>
            <a:lstStyle/>
            <a:p>
              <a:pPr algn="ctr"/>
              <a:r>
                <a:rPr lang="en-US" sz="2000" b="1" i="1" u="sng" dirty="0">
                  <a:solidFill>
                    <a:schemeClr val="tx2"/>
                  </a:solidFill>
                </a:rPr>
                <a:t>X1</a:t>
              </a:r>
              <a:r>
                <a:rPr lang="en-US" sz="2000" b="1" i="1" dirty="0">
                  <a:solidFill>
                    <a:schemeClr val="tx2"/>
                  </a:solidFill>
                </a:rPr>
                <a:t>=w1*X1</a:t>
              </a:r>
              <a:endParaRPr lang="he-IL" sz="2000" b="1" i="1" dirty="0">
                <a:solidFill>
                  <a:schemeClr val="tx2"/>
                </a:solidFill>
              </a:endParaRPr>
            </a:p>
          </p:txBody>
        </p:sp>
        <p:pic>
          <p:nvPicPr>
            <p:cNvPr id="5126" name="Picture 6" descr="https://upload.wikimedia.org/wikipedia/commons/thumb/8/88/Logistic-curve.svg/320px-Logistic-curve.svg.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01902" y="2206799"/>
              <a:ext cx="3695840" cy="2460045"/>
            </a:xfrm>
            <a:prstGeom prst="rect">
              <a:avLst/>
            </a:prstGeom>
            <a:noFill/>
            <a:extLst>
              <a:ext uri="{909E8E84-426E-40DD-AFC4-6F175D3DCCD1}">
                <a14:hiddenFill xmlns:a14="http://schemas.microsoft.com/office/drawing/2010/main">
                  <a:solidFill>
                    <a:srgbClr val="FFFFFF"/>
                  </a:solidFill>
                </a14:hiddenFill>
              </a:ext>
            </a:extLst>
          </p:spPr>
        </p:pic>
        <p:pic>
          <p:nvPicPr>
            <p:cNvPr id="5130" name="Picture 10" descr="Image result for sigmoid function"/>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421369" y="5104176"/>
              <a:ext cx="2212638" cy="954471"/>
            </a:xfrm>
            <a:prstGeom prst="rect">
              <a:avLst/>
            </a:prstGeom>
            <a:noFill/>
            <a:extLst>
              <a:ext uri="{909E8E84-426E-40DD-AFC4-6F175D3DCCD1}">
                <a14:hiddenFill xmlns:a14="http://schemas.microsoft.com/office/drawing/2010/main">
                  <a:solidFill>
                    <a:srgbClr val="FFFFFF"/>
                  </a:solidFill>
                </a14:hiddenFill>
              </a:ext>
            </a:extLst>
          </p:spPr>
        </p:pic>
        <p:cxnSp>
          <p:nvCxnSpPr>
            <p:cNvPr id="27" name="Straight Connector 26"/>
            <p:cNvCxnSpPr/>
            <p:nvPr/>
          </p:nvCxnSpPr>
          <p:spPr>
            <a:xfrm>
              <a:off x="9152757" y="3613356"/>
              <a:ext cx="3039243" cy="66428"/>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sp>
          <p:nvSpPr>
            <p:cNvPr id="29" name="Rectangle 28"/>
            <p:cNvSpPr/>
            <p:nvPr/>
          </p:nvSpPr>
          <p:spPr>
            <a:xfrm>
              <a:off x="9952039" y="3184905"/>
              <a:ext cx="949822" cy="412264"/>
            </a:xfrm>
            <a:prstGeom prst="rect">
              <a:avLst/>
            </a:prstGeom>
          </p:spPr>
          <p:txBody>
            <a:bodyPr wrap="square">
              <a:spAutoFit/>
            </a:bodyPr>
            <a:lstStyle/>
            <a:p>
              <a:pPr algn="ctr"/>
              <a:r>
                <a:rPr lang="en-US" sz="2400" b="1" i="1" dirty="0">
                  <a:solidFill>
                    <a:schemeClr val="tx2"/>
                  </a:solidFill>
                </a:rPr>
                <a:t>f(t)</a:t>
              </a:r>
              <a:endParaRPr lang="he-IL" sz="2400" b="1" i="1" dirty="0">
                <a:solidFill>
                  <a:schemeClr val="tx2"/>
                </a:solidFill>
              </a:endParaRPr>
            </a:p>
          </p:txBody>
        </p:sp>
        <p:sp>
          <p:nvSpPr>
            <p:cNvPr id="30" name="Rectangle 29"/>
            <p:cNvSpPr/>
            <p:nvPr/>
          </p:nvSpPr>
          <p:spPr>
            <a:xfrm>
              <a:off x="5028615" y="4720459"/>
              <a:ext cx="2998146" cy="461665"/>
            </a:xfrm>
            <a:prstGeom prst="rect">
              <a:avLst/>
            </a:prstGeom>
          </p:spPr>
          <p:txBody>
            <a:bodyPr wrap="square">
              <a:spAutoFit/>
            </a:bodyPr>
            <a:lstStyle/>
            <a:p>
              <a:pPr algn="ctr"/>
              <a:r>
                <a:rPr lang="en-US" sz="2400" b="1" i="1" dirty="0">
                  <a:solidFill>
                    <a:schemeClr val="tx2"/>
                  </a:solidFill>
                </a:rPr>
                <a:t>t= </a:t>
              </a:r>
              <a:r>
                <a:rPr lang="en-US" sz="2400" b="1" i="1" u="sng" dirty="0">
                  <a:solidFill>
                    <a:schemeClr val="tx2"/>
                  </a:solidFill>
                </a:rPr>
                <a:t>X</a:t>
              </a:r>
              <a:r>
                <a:rPr lang="en-US" sz="2400" b="1" i="1" dirty="0">
                  <a:solidFill>
                    <a:schemeClr val="tx2"/>
                  </a:solidFill>
                </a:rPr>
                <a:t>1 + </a:t>
              </a:r>
              <a:r>
                <a:rPr lang="en-US" sz="2400" b="1" i="1" u="sng" dirty="0">
                  <a:solidFill>
                    <a:schemeClr val="tx2"/>
                  </a:solidFill>
                </a:rPr>
                <a:t>X</a:t>
              </a:r>
              <a:r>
                <a:rPr lang="en-US" sz="2400" b="1" i="1" dirty="0">
                  <a:solidFill>
                    <a:schemeClr val="tx2"/>
                  </a:solidFill>
                </a:rPr>
                <a:t>2 +</a:t>
              </a:r>
              <a:r>
                <a:rPr lang="en-US" sz="2400" b="1" i="1" u="sng" dirty="0">
                  <a:solidFill>
                    <a:schemeClr val="tx2"/>
                  </a:solidFill>
                </a:rPr>
                <a:t>X</a:t>
              </a:r>
              <a:r>
                <a:rPr lang="en-US" sz="2400" b="1" i="1" dirty="0">
                  <a:solidFill>
                    <a:schemeClr val="tx2"/>
                  </a:solidFill>
                </a:rPr>
                <a:t>3</a:t>
              </a:r>
              <a:endParaRPr lang="he-IL" sz="2400" b="1" i="1" dirty="0">
                <a:solidFill>
                  <a:schemeClr val="tx2"/>
                </a:solidFill>
              </a:endParaRPr>
            </a:p>
          </p:txBody>
        </p:sp>
        <p:sp>
          <p:nvSpPr>
            <p:cNvPr id="32" name="Rectangle 31"/>
            <p:cNvSpPr/>
            <p:nvPr/>
          </p:nvSpPr>
          <p:spPr>
            <a:xfrm rot="21108012">
              <a:off x="396069" y="3471237"/>
              <a:ext cx="1954484" cy="357296"/>
            </a:xfrm>
            <a:prstGeom prst="rect">
              <a:avLst/>
            </a:prstGeom>
          </p:spPr>
          <p:txBody>
            <a:bodyPr wrap="square">
              <a:spAutoFit/>
            </a:bodyPr>
            <a:lstStyle/>
            <a:p>
              <a:pPr algn="ctr"/>
              <a:r>
                <a:rPr lang="en-US" sz="2000" b="1" i="1" u="sng" dirty="0">
                  <a:solidFill>
                    <a:schemeClr val="tx2"/>
                  </a:solidFill>
                </a:rPr>
                <a:t>X2</a:t>
              </a:r>
              <a:r>
                <a:rPr lang="en-US" sz="2000" b="1" i="1" dirty="0">
                  <a:solidFill>
                    <a:schemeClr val="tx2"/>
                  </a:solidFill>
                </a:rPr>
                <a:t>=w2*X2</a:t>
              </a:r>
              <a:endParaRPr lang="he-IL" sz="2000" b="1" i="1" dirty="0">
                <a:solidFill>
                  <a:schemeClr val="tx2"/>
                </a:solidFill>
              </a:endParaRPr>
            </a:p>
          </p:txBody>
        </p:sp>
        <p:sp>
          <p:nvSpPr>
            <p:cNvPr id="33" name="Rectangle 32"/>
            <p:cNvSpPr/>
            <p:nvPr/>
          </p:nvSpPr>
          <p:spPr>
            <a:xfrm rot="19367794">
              <a:off x="532638" y="4552356"/>
              <a:ext cx="2023850" cy="357296"/>
            </a:xfrm>
            <a:prstGeom prst="rect">
              <a:avLst/>
            </a:prstGeom>
          </p:spPr>
          <p:txBody>
            <a:bodyPr wrap="square">
              <a:spAutoFit/>
            </a:bodyPr>
            <a:lstStyle/>
            <a:p>
              <a:pPr algn="ctr"/>
              <a:r>
                <a:rPr lang="en-US" sz="2000" b="1" i="1" u="sng" dirty="0">
                  <a:solidFill>
                    <a:schemeClr val="tx2"/>
                  </a:solidFill>
                </a:rPr>
                <a:t>X3</a:t>
              </a:r>
              <a:r>
                <a:rPr lang="en-US" sz="2000" b="1" i="1" dirty="0">
                  <a:solidFill>
                    <a:schemeClr val="tx2"/>
                  </a:solidFill>
                </a:rPr>
                <a:t>=w3*X3</a:t>
              </a:r>
              <a:endParaRPr lang="he-IL" sz="2000" b="1" i="1" dirty="0">
                <a:solidFill>
                  <a:schemeClr val="tx2"/>
                </a:solidFill>
              </a:endParaRPr>
            </a:p>
          </p:txBody>
        </p:sp>
        <p:sp>
          <p:nvSpPr>
            <p:cNvPr id="2" name="TextBox 1">
              <a:extLst>
                <a:ext uri="{FF2B5EF4-FFF2-40B4-BE49-F238E27FC236}">
                  <a16:creationId xmlns="" xmlns:a16="http://schemas.microsoft.com/office/drawing/2014/main" id="{3BBFB145-8EF8-44C7-AA23-F8DF4BB261DA}"/>
                </a:ext>
              </a:extLst>
            </p:cNvPr>
            <p:cNvSpPr txBox="1"/>
            <p:nvPr/>
          </p:nvSpPr>
          <p:spPr>
            <a:xfrm>
              <a:off x="6516482" y="2939969"/>
              <a:ext cx="65" cy="276999"/>
            </a:xfrm>
            <a:prstGeom prst="rect">
              <a:avLst/>
            </a:prstGeom>
            <a:noFill/>
          </p:spPr>
          <p:txBody>
            <a:bodyPr wrap="none" lIns="0" tIns="0" rIns="0" bIns="0" rtlCol="0">
              <a:spAutoFit/>
            </a:bodyPr>
            <a:lstStyle/>
            <a:p>
              <a:endParaRPr lang="en-US" dirty="0"/>
            </a:p>
          </p:txBody>
        </p:sp>
      </p:grpSp>
      <p:sp>
        <p:nvSpPr>
          <p:cNvPr id="10" name="AutoShape 2" descr="https://leonardoaraujosantos.gitbooks.io/artificial-inteligence/content/more_images/ActivationFunctions.PNG">
            <a:extLst>
              <a:ext uri="{FF2B5EF4-FFF2-40B4-BE49-F238E27FC236}">
                <a16:creationId xmlns="" xmlns:a16="http://schemas.microsoft.com/office/drawing/2014/main" id="{DD11DA6A-2CBF-47AC-882F-A3E2B362C7F6}"/>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69188205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6" name="Group 205"/>
          <p:cNvGrpSpPr/>
          <p:nvPr/>
        </p:nvGrpSpPr>
        <p:grpSpPr>
          <a:xfrm>
            <a:off x="3703966" y="747326"/>
            <a:ext cx="7436239" cy="3151470"/>
            <a:chOff x="613972" y="1482437"/>
            <a:chExt cx="11595248" cy="4677917"/>
          </a:xfrm>
        </p:grpSpPr>
        <p:sp>
          <p:nvSpPr>
            <p:cNvPr id="165" name="Oval 164"/>
            <p:cNvSpPr/>
            <p:nvPr/>
          </p:nvSpPr>
          <p:spPr>
            <a:xfrm>
              <a:off x="2036619" y="1953487"/>
              <a:ext cx="1006278" cy="955965"/>
            </a:xfrm>
            <a:prstGeom prst="ellipse">
              <a:avLst/>
            </a:prstGeom>
            <a:solidFill>
              <a:schemeClr val="bg1"/>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800"/>
            </a:p>
          </p:txBody>
        </p:sp>
        <p:sp>
          <p:nvSpPr>
            <p:cNvPr id="166" name="Oval 165"/>
            <p:cNvSpPr/>
            <p:nvPr/>
          </p:nvSpPr>
          <p:spPr>
            <a:xfrm>
              <a:off x="2036619" y="4802613"/>
              <a:ext cx="1006278" cy="955965"/>
            </a:xfrm>
            <a:prstGeom prst="ellipse">
              <a:avLst/>
            </a:prstGeom>
            <a:no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800"/>
            </a:p>
          </p:txBody>
        </p:sp>
        <p:sp>
          <p:nvSpPr>
            <p:cNvPr id="167" name="Oval 166"/>
            <p:cNvSpPr/>
            <p:nvPr/>
          </p:nvSpPr>
          <p:spPr>
            <a:xfrm>
              <a:off x="2036619" y="3378050"/>
              <a:ext cx="1006278" cy="955965"/>
            </a:xfrm>
            <a:prstGeom prst="ellipse">
              <a:avLst/>
            </a:prstGeom>
            <a:no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800"/>
            </a:p>
          </p:txBody>
        </p:sp>
        <p:sp>
          <p:nvSpPr>
            <p:cNvPr id="168" name="Oval 167"/>
            <p:cNvSpPr/>
            <p:nvPr/>
          </p:nvSpPr>
          <p:spPr>
            <a:xfrm>
              <a:off x="5555679" y="1482437"/>
              <a:ext cx="1006278" cy="955965"/>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800"/>
            </a:p>
          </p:txBody>
        </p:sp>
        <p:sp>
          <p:nvSpPr>
            <p:cNvPr id="169" name="Oval 168"/>
            <p:cNvSpPr/>
            <p:nvPr/>
          </p:nvSpPr>
          <p:spPr>
            <a:xfrm>
              <a:off x="5555679" y="3971338"/>
              <a:ext cx="1006278" cy="955965"/>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800"/>
            </a:p>
          </p:txBody>
        </p:sp>
        <p:sp>
          <p:nvSpPr>
            <p:cNvPr id="170" name="Oval 169"/>
            <p:cNvSpPr/>
            <p:nvPr/>
          </p:nvSpPr>
          <p:spPr>
            <a:xfrm>
              <a:off x="5555679" y="2740742"/>
              <a:ext cx="1006278" cy="955965"/>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800"/>
            </a:p>
          </p:txBody>
        </p:sp>
        <p:sp>
          <p:nvSpPr>
            <p:cNvPr id="171" name="Oval 170"/>
            <p:cNvSpPr/>
            <p:nvPr/>
          </p:nvSpPr>
          <p:spPr>
            <a:xfrm>
              <a:off x="5555679" y="5204389"/>
              <a:ext cx="1006278" cy="955965"/>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800"/>
            </a:p>
          </p:txBody>
        </p:sp>
        <p:sp>
          <p:nvSpPr>
            <p:cNvPr id="172" name="Oval 171"/>
            <p:cNvSpPr/>
            <p:nvPr/>
          </p:nvSpPr>
          <p:spPr>
            <a:xfrm>
              <a:off x="9490367" y="3443857"/>
              <a:ext cx="1006278" cy="955965"/>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800"/>
            </a:p>
          </p:txBody>
        </p:sp>
        <p:sp>
          <p:nvSpPr>
            <p:cNvPr id="173" name="Right Arrow 172"/>
            <p:cNvSpPr/>
            <p:nvPr/>
          </p:nvSpPr>
          <p:spPr>
            <a:xfrm>
              <a:off x="613973" y="2071251"/>
              <a:ext cx="1177637" cy="720436"/>
            </a:xfrm>
            <a:prstGeom prst="rightArrow">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he-IL" sz="800" b="1" dirty="0"/>
                <a:t>פיצר-1</a:t>
              </a:r>
              <a:endParaRPr lang="he-IL" sz="600" b="1" dirty="0"/>
            </a:p>
          </p:txBody>
        </p:sp>
        <p:sp>
          <p:nvSpPr>
            <p:cNvPr id="174" name="Right Arrow 173"/>
            <p:cNvSpPr/>
            <p:nvPr/>
          </p:nvSpPr>
          <p:spPr>
            <a:xfrm>
              <a:off x="613972" y="3443857"/>
              <a:ext cx="1177637" cy="720436"/>
            </a:xfrm>
            <a:prstGeom prst="rightArrow">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he-IL" sz="800" b="1" dirty="0"/>
                <a:t>פיצר-2</a:t>
              </a:r>
            </a:p>
          </p:txBody>
        </p:sp>
        <p:sp>
          <p:nvSpPr>
            <p:cNvPr id="175" name="Right Arrow 174"/>
            <p:cNvSpPr/>
            <p:nvPr/>
          </p:nvSpPr>
          <p:spPr>
            <a:xfrm>
              <a:off x="613972" y="4920377"/>
              <a:ext cx="1177637" cy="720436"/>
            </a:xfrm>
            <a:prstGeom prst="rightArrow">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he-IL" sz="800" b="1" dirty="0"/>
                <a:t>פיצר-3</a:t>
              </a:r>
            </a:p>
          </p:txBody>
        </p:sp>
        <p:cxnSp>
          <p:nvCxnSpPr>
            <p:cNvPr id="176" name="Straight Connector 175"/>
            <p:cNvCxnSpPr>
              <a:stCxn id="165" idx="6"/>
              <a:endCxn id="168" idx="2"/>
            </p:cNvCxnSpPr>
            <p:nvPr/>
          </p:nvCxnSpPr>
          <p:spPr>
            <a:xfrm flipV="1">
              <a:off x="3042897" y="1960420"/>
              <a:ext cx="2512782" cy="47105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7" name="Straight Connector 176"/>
            <p:cNvCxnSpPr>
              <a:stCxn id="165" idx="6"/>
              <a:endCxn id="170" idx="2"/>
            </p:cNvCxnSpPr>
            <p:nvPr/>
          </p:nvCxnSpPr>
          <p:spPr>
            <a:xfrm>
              <a:off x="3042897" y="2431470"/>
              <a:ext cx="2512782" cy="787255"/>
            </a:xfrm>
            <a:prstGeom prst="line">
              <a:avLst/>
            </a:prstGeom>
          </p:spPr>
          <p:style>
            <a:lnRef idx="1">
              <a:schemeClr val="accent1"/>
            </a:lnRef>
            <a:fillRef idx="0">
              <a:schemeClr val="accent1"/>
            </a:fillRef>
            <a:effectRef idx="0">
              <a:schemeClr val="accent1"/>
            </a:effectRef>
            <a:fontRef idx="minor">
              <a:schemeClr val="tx1"/>
            </a:fontRef>
          </p:style>
        </p:cxnSp>
        <p:cxnSp>
          <p:nvCxnSpPr>
            <p:cNvPr id="178" name="Straight Connector 177"/>
            <p:cNvCxnSpPr>
              <a:stCxn id="165" idx="6"/>
              <a:endCxn id="169" idx="2"/>
            </p:cNvCxnSpPr>
            <p:nvPr/>
          </p:nvCxnSpPr>
          <p:spPr>
            <a:xfrm>
              <a:off x="3042897" y="2431470"/>
              <a:ext cx="2512782" cy="2017851"/>
            </a:xfrm>
            <a:prstGeom prst="line">
              <a:avLst/>
            </a:prstGeom>
          </p:spPr>
          <p:style>
            <a:lnRef idx="1">
              <a:schemeClr val="accent1"/>
            </a:lnRef>
            <a:fillRef idx="0">
              <a:schemeClr val="accent1"/>
            </a:fillRef>
            <a:effectRef idx="0">
              <a:schemeClr val="accent1"/>
            </a:effectRef>
            <a:fontRef idx="minor">
              <a:schemeClr val="tx1"/>
            </a:fontRef>
          </p:style>
        </p:cxnSp>
        <p:cxnSp>
          <p:nvCxnSpPr>
            <p:cNvPr id="179" name="Straight Connector 178"/>
            <p:cNvCxnSpPr>
              <a:stCxn id="165" idx="6"/>
              <a:endCxn id="171" idx="2"/>
            </p:cNvCxnSpPr>
            <p:nvPr/>
          </p:nvCxnSpPr>
          <p:spPr>
            <a:xfrm>
              <a:off x="3042897" y="2431470"/>
              <a:ext cx="2512782" cy="3250902"/>
            </a:xfrm>
            <a:prstGeom prst="line">
              <a:avLst/>
            </a:prstGeom>
          </p:spPr>
          <p:style>
            <a:lnRef idx="1">
              <a:schemeClr val="accent1"/>
            </a:lnRef>
            <a:fillRef idx="0">
              <a:schemeClr val="accent1"/>
            </a:fillRef>
            <a:effectRef idx="0">
              <a:schemeClr val="accent1"/>
            </a:effectRef>
            <a:fontRef idx="minor">
              <a:schemeClr val="tx1"/>
            </a:fontRef>
          </p:style>
        </p:cxnSp>
        <p:cxnSp>
          <p:nvCxnSpPr>
            <p:cNvPr id="180" name="Straight Connector 179"/>
            <p:cNvCxnSpPr>
              <a:stCxn id="167" idx="6"/>
              <a:endCxn id="168" idx="2"/>
            </p:cNvCxnSpPr>
            <p:nvPr/>
          </p:nvCxnSpPr>
          <p:spPr>
            <a:xfrm flipV="1">
              <a:off x="3042897" y="1960420"/>
              <a:ext cx="2512782" cy="1895613"/>
            </a:xfrm>
            <a:prstGeom prst="line">
              <a:avLst/>
            </a:prstGeom>
          </p:spPr>
          <p:style>
            <a:lnRef idx="1">
              <a:schemeClr val="accent1"/>
            </a:lnRef>
            <a:fillRef idx="0">
              <a:schemeClr val="accent1"/>
            </a:fillRef>
            <a:effectRef idx="0">
              <a:schemeClr val="accent1"/>
            </a:effectRef>
            <a:fontRef idx="minor">
              <a:schemeClr val="tx1"/>
            </a:fontRef>
          </p:style>
        </p:cxnSp>
        <p:cxnSp>
          <p:nvCxnSpPr>
            <p:cNvPr id="181" name="Straight Connector 180"/>
            <p:cNvCxnSpPr>
              <a:stCxn id="167" idx="6"/>
              <a:endCxn id="170" idx="2"/>
            </p:cNvCxnSpPr>
            <p:nvPr/>
          </p:nvCxnSpPr>
          <p:spPr>
            <a:xfrm flipV="1">
              <a:off x="3042897" y="3218725"/>
              <a:ext cx="2512782" cy="637308"/>
            </a:xfrm>
            <a:prstGeom prst="line">
              <a:avLst/>
            </a:prstGeom>
          </p:spPr>
          <p:style>
            <a:lnRef idx="1">
              <a:schemeClr val="accent1"/>
            </a:lnRef>
            <a:fillRef idx="0">
              <a:schemeClr val="accent1"/>
            </a:fillRef>
            <a:effectRef idx="0">
              <a:schemeClr val="accent1"/>
            </a:effectRef>
            <a:fontRef idx="minor">
              <a:schemeClr val="tx1"/>
            </a:fontRef>
          </p:style>
        </p:cxnSp>
        <p:cxnSp>
          <p:nvCxnSpPr>
            <p:cNvPr id="182" name="Straight Connector 181"/>
            <p:cNvCxnSpPr>
              <a:stCxn id="167" idx="6"/>
              <a:endCxn id="169" idx="2"/>
            </p:cNvCxnSpPr>
            <p:nvPr/>
          </p:nvCxnSpPr>
          <p:spPr>
            <a:xfrm>
              <a:off x="3042897" y="3856033"/>
              <a:ext cx="2512782" cy="593288"/>
            </a:xfrm>
            <a:prstGeom prst="line">
              <a:avLst/>
            </a:prstGeom>
          </p:spPr>
          <p:style>
            <a:lnRef idx="1">
              <a:schemeClr val="accent1"/>
            </a:lnRef>
            <a:fillRef idx="0">
              <a:schemeClr val="accent1"/>
            </a:fillRef>
            <a:effectRef idx="0">
              <a:schemeClr val="accent1"/>
            </a:effectRef>
            <a:fontRef idx="minor">
              <a:schemeClr val="tx1"/>
            </a:fontRef>
          </p:style>
        </p:cxnSp>
        <p:cxnSp>
          <p:nvCxnSpPr>
            <p:cNvPr id="183" name="Straight Connector 182"/>
            <p:cNvCxnSpPr>
              <a:stCxn id="167" idx="6"/>
              <a:endCxn id="171" idx="2"/>
            </p:cNvCxnSpPr>
            <p:nvPr/>
          </p:nvCxnSpPr>
          <p:spPr>
            <a:xfrm>
              <a:off x="3042897" y="3856033"/>
              <a:ext cx="2512782" cy="1826339"/>
            </a:xfrm>
            <a:prstGeom prst="line">
              <a:avLst/>
            </a:prstGeom>
          </p:spPr>
          <p:style>
            <a:lnRef idx="1">
              <a:schemeClr val="accent1"/>
            </a:lnRef>
            <a:fillRef idx="0">
              <a:schemeClr val="accent1"/>
            </a:fillRef>
            <a:effectRef idx="0">
              <a:schemeClr val="accent1"/>
            </a:effectRef>
            <a:fontRef idx="minor">
              <a:schemeClr val="tx1"/>
            </a:fontRef>
          </p:style>
        </p:cxnSp>
        <p:cxnSp>
          <p:nvCxnSpPr>
            <p:cNvPr id="184" name="Straight Connector 183"/>
            <p:cNvCxnSpPr>
              <a:stCxn id="166" idx="6"/>
              <a:endCxn id="168" idx="2"/>
            </p:cNvCxnSpPr>
            <p:nvPr/>
          </p:nvCxnSpPr>
          <p:spPr>
            <a:xfrm flipV="1">
              <a:off x="3042897" y="1960420"/>
              <a:ext cx="2512782" cy="3320176"/>
            </a:xfrm>
            <a:prstGeom prst="line">
              <a:avLst/>
            </a:prstGeom>
          </p:spPr>
          <p:style>
            <a:lnRef idx="1">
              <a:schemeClr val="accent1"/>
            </a:lnRef>
            <a:fillRef idx="0">
              <a:schemeClr val="accent1"/>
            </a:fillRef>
            <a:effectRef idx="0">
              <a:schemeClr val="accent1"/>
            </a:effectRef>
            <a:fontRef idx="minor">
              <a:schemeClr val="tx1"/>
            </a:fontRef>
          </p:style>
        </p:cxnSp>
        <p:cxnSp>
          <p:nvCxnSpPr>
            <p:cNvPr id="185" name="Straight Connector 184"/>
            <p:cNvCxnSpPr>
              <a:stCxn id="166" idx="6"/>
              <a:endCxn id="170" idx="2"/>
            </p:cNvCxnSpPr>
            <p:nvPr/>
          </p:nvCxnSpPr>
          <p:spPr>
            <a:xfrm flipV="1">
              <a:off x="3042897" y="3218725"/>
              <a:ext cx="2512782" cy="2061871"/>
            </a:xfrm>
            <a:prstGeom prst="line">
              <a:avLst/>
            </a:prstGeom>
          </p:spPr>
          <p:style>
            <a:lnRef idx="1">
              <a:schemeClr val="accent1"/>
            </a:lnRef>
            <a:fillRef idx="0">
              <a:schemeClr val="accent1"/>
            </a:fillRef>
            <a:effectRef idx="0">
              <a:schemeClr val="accent1"/>
            </a:effectRef>
            <a:fontRef idx="minor">
              <a:schemeClr val="tx1"/>
            </a:fontRef>
          </p:style>
        </p:cxnSp>
        <p:cxnSp>
          <p:nvCxnSpPr>
            <p:cNvPr id="186" name="Straight Connector 185"/>
            <p:cNvCxnSpPr>
              <a:stCxn id="166" idx="6"/>
              <a:endCxn id="169" idx="2"/>
            </p:cNvCxnSpPr>
            <p:nvPr/>
          </p:nvCxnSpPr>
          <p:spPr>
            <a:xfrm flipV="1">
              <a:off x="3042897" y="4449321"/>
              <a:ext cx="2512782" cy="831275"/>
            </a:xfrm>
            <a:prstGeom prst="line">
              <a:avLst/>
            </a:prstGeom>
          </p:spPr>
          <p:style>
            <a:lnRef idx="1">
              <a:schemeClr val="accent1"/>
            </a:lnRef>
            <a:fillRef idx="0">
              <a:schemeClr val="accent1"/>
            </a:fillRef>
            <a:effectRef idx="0">
              <a:schemeClr val="accent1"/>
            </a:effectRef>
            <a:fontRef idx="minor">
              <a:schemeClr val="tx1"/>
            </a:fontRef>
          </p:style>
        </p:cxnSp>
        <p:cxnSp>
          <p:nvCxnSpPr>
            <p:cNvPr id="187" name="Straight Connector 186"/>
            <p:cNvCxnSpPr>
              <a:stCxn id="166" idx="6"/>
              <a:endCxn id="171" idx="2"/>
            </p:cNvCxnSpPr>
            <p:nvPr/>
          </p:nvCxnSpPr>
          <p:spPr>
            <a:xfrm>
              <a:off x="3042897" y="5280596"/>
              <a:ext cx="2512782" cy="401776"/>
            </a:xfrm>
            <a:prstGeom prst="line">
              <a:avLst/>
            </a:prstGeom>
          </p:spPr>
          <p:style>
            <a:lnRef idx="1">
              <a:schemeClr val="accent1"/>
            </a:lnRef>
            <a:fillRef idx="0">
              <a:schemeClr val="accent1"/>
            </a:fillRef>
            <a:effectRef idx="0">
              <a:schemeClr val="accent1"/>
            </a:effectRef>
            <a:fontRef idx="minor">
              <a:schemeClr val="tx1"/>
            </a:fontRef>
          </p:style>
        </p:cxnSp>
        <p:cxnSp>
          <p:nvCxnSpPr>
            <p:cNvPr id="188" name="Straight Connector 187"/>
            <p:cNvCxnSpPr>
              <a:stCxn id="168" idx="6"/>
              <a:endCxn id="172" idx="2"/>
            </p:cNvCxnSpPr>
            <p:nvPr/>
          </p:nvCxnSpPr>
          <p:spPr>
            <a:xfrm>
              <a:off x="6561957" y="1960420"/>
              <a:ext cx="2928410" cy="1961420"/>
            </a:xfrm>
            <a:prstGeom prst="line">
              <a:avLst/>
            </a:prstGeom>
            <a:ln>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p:cNvCxnSpPr>
              <a:stCxn id="170" idx="6"/>
              <a:endCxn id="172" idx="2"/>
            </p:cNvCxnSpPr>
            <p:nvPr/>
          </p:nvCxnSpPr>
          <p:spPr>
            <a:xfrm>
              <a:off x="6561957" y="3218725"/>
              <a:ext cx="2928410" cy="703115"/>
            </a:xfrm>
            <a:prstGeom prst="line">
              <a:avLst/>
            </a:prstGeom>
            <a:ln>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p:cNvCxnSpPr>
              <a:stCxn id="169" idx="6"/>
              <a:endCxn id="172" idx="2"/>
            </p:cNvCxnSpPr>
            <p:nvPr/>
          </p:nvCxnSpPr>
          <p:spPr>
            <a:xfrm flipV="1">
              <a:off x="6561957" y="3921840"/>
              <a:ext cx="2928410" cy="527481"/>
            </a:xfrm>
            <a:prstGeom prst="line">
              <a:avLst/>
            </a:prstGeom>
            <a:ln>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p:cNvCxnSpPr>
              <a:stCxn id="171" idx="6"/>
              <a:endCxn id="172" idx="2"/>
            </p:cNvCxnSpPr>
            <p:nvPr/>
          </p:nvCxnSpPr>
          <p:spPr>
            <a:xfrm flipV="1">
              <a:off x="6561957" y="3921840"/>
              <a:ext cx="2928410" cy="1760532"/>
            </a:xfrm>
            <a:prstGeom prst="line">
              <a:avLst/>
            </a:prstGeom>
            <a:ln>
              <a:solidFill>
                <a:srgbClr val="002060"/>
              </a:solidFill>
            </a:ln>
          </p:spPr>
          <p:style>
            <a:lnRef idx="1">
              <a:schemeClr val="accent1"/>
            </a:lnRef>
            <a:fillRef idx="0">
              <a:schemeClr val="accent1"/>
            </a:fillRef>
            <a:effectRef idx="0">
              <a:schemeClr val="accent1"/>
            </a:effectRef>
            <a:fontRef idx="minor">
              <a:schemeClr val="tx1"/>
            </a:fontRef>
          </p:style>
        </p:cxnSp>
        <p:sp>
          <p:nvSpPr>
            <p:cNvPr id="192" name="Rectangle 191"/>
            <p:cNvSpPr/>
            <p:nvPr/>
          </p:nvSpPr>
          <p:spPr>
            <a:xfrm>
              <a:off x="11038565" y="3598679"/>
              <a:ext cx="1170655" cy="493416"/>
            </a:xfrm>
            <a:prstGeom prst="rect">
              <a:avLst/>
            </a:prstGeom>
          </p:spPr>
          <p:txBody>
            <a:bodyPr wrap="none">
              <a:spAutoFit/>
            </a:bodyPr>
            <a:lstStyle/>
            <a:p>
              <a:r>
                <a:rPr lang="en-US" sz="1100" b="1" dirty="0">
                  <a:solidFill>
                    <a:srgbClr val="00B050"/>
                  </a:solidFill>
                </a:rPr>
                <a:t>Y</a:t>
              </a:r>
              <a:r>
                <a:rPr lang="en-US" sz="600" i="1" dirty="0">
                  <a:solidFill>
                    <a:srgbClr val="00B050"/>
                  </a:solidFill>
                </a:rPr>
                <a:t>(estimated)</a:t>
              </a:r>
              <a:endParaRPr lang="he-IL" sz="600" dirty="0">
                <a:solidFill>
                  <a:srgbClr val="00B050"/>
                </a:solidFill>
              </a:endParaRPr>
            </a:p>
          </p:txBody>
        </p:sp>
        <p:grpSp>
          <p:nvGrpSpPr>
            <p:cNvPr id="193" name="Group 192"/>
            <p:cNvGrpSpPr/>
            <p:nvPr/>
          </p:nvGrpSpPr>
          <p:grpSpPr>
            <a:xfrm>
              <a:off x="2001563" y="1768821"/>
              <a:ext cx="8483647" cy="4135228"/>
              <a:chOff x="2001563" y="1768821"/>
              <a:chExt cx="8483647" cy="4135228"/>
            </a:xfrm>
          </p:grpSpPr>
          <p:grpSp>
            <p:nvGrpSpPr>
              <p:cNvPr id="194" name="Group 193"/>
              <p:cNvGrpSpPr/>
              <p:nvPr/>
            </p:nvGrpSpPr>
            <p:grpSpPr>
              <a:xfrm>
                <a:off x="2001563" y="1768821"/>
                <a:ext cx="8483647" cy="4135228"/>
                <a:chOff x="2001563" y="1768821"/>
                <a:chExt cx="8483647" cy="4135228"/>
              </a:xfrm>
            </p:grpSpPr>
            <p:sp>
              <p:nvSpPr>
                <p:cNvPr id="197" name="Rectangle 196"/>
                <p:cNvSpPr/>
                <p:nvPr/>
              </p:nvSpPr>
              <p:spPr>
                <a:xfrm>
                  <a:off x="5642951" y="1768821"/>
                  <a:ext cx="946925" cy="406344"/>
                </a:xfrm>
                <a:prstGeom prst="rect">
                  <a:avLst/>
                </a:prstGeom>
              </p:spPr>
              <p:txBody>
                <a:bodyPr wrap="none">
                  <a:spAutoFit/>
                </a:bodyPr>
                <a:lstStyle/>
                <a:p>
                  <a:pPr algn="ctr"/>
                  <a:r>
                    <a:rPr lang="en-US" sz="800" b="1" i="1" dirty="0">
                      <a:solidFill>
                        <a:schemeClr val="tx2"/>
                      </a:solidFill>
                    </a:rPr>
                    <a:t>Neuron</a:t>
                  </a:r>
                  <a:endParaRPr lang="he-IL" sz="800" b="1" i="1" dirty="0">
                    <a:solidFill>
                      <a:schemeClr val="tx2"/>
                    </a:solidFill>
                  </a:endParaRPr>
                </a:p>
              </p:txBody>
            </p:sp>
            <p:sp>
              <p:nvSpPr>
                <p:cNvPr id="198" name="Rectangle 197"/>
                <p:cNvSpPr/>
                <p:nvPr/>
              </p:nvSpPr>
              <p:spPr>
                <a:xfrm>
                  <a:off x="5621816" y="3000340"/>
                  <a:ext cx="946925" cy="406344"/>
                </a:xfrm>
                <a:prstGeom prst="rect">
                  <a:avLst/>
                </a:prstGeom>
              </p:spPr>
              <p:txBody>
                <a:bodyPr wrap="none">
                  <a:spAutoFit/>
                </a:bodyPr>
                <a:lstStyle/>
                <a:p>
                  <a:pPr algn="ctr"/>
                  <a:r>
                    <a:rPr lang="en-US" sz="800" b="1" i="1" dirty="0">
                      <a:solidFill>
                        <a:schemeClr val="tx2"/>
                      </a:solidFill>
                    </a:rPr>
                    <a:t>Neuron</a:t>
                  </a:r>
                  <a:endParaRPr lang="he-IL" sz="800" b="1" i="1" dirty="0">
                    <a:solidFill>
                      <a:schemeClr val="tx2"/>
                    </a:solidFill>
                  </a:endParaRPr>
                </a:p>
              </p:txBody>
            </p:sp>
            <p:sp>
              <p:nvSpPr>
                <p:cNvPr id="199" name="Rectangle 198"/>
                <p:cNvSpPr/>
                <p:nvPr/>
              </p:nvSpPr>
              <p:spPr>
                <a:xfrm>
                  <a:off x="5585349" y="4264653"/>
                  <a:ext cx="946925" cy="406344"/>
                </a:xfrm>
                <a:prstGeom prst="rect">
                  <a:avLst/>
                </a:prstGeom>
              </p:spPr>
              <p:txBody>
                <a:bodyPr wrap="none">
                  <a:spAutoFit/>
                </a:bodyPr>
                <a:lstStyle/>
                <a:p>
                  <a:pPr algn="ctr"/>
                  <a:r>
                    <a:rPr lang="en-US" sz="800" b="1" i="1" dirty="0">
                      <a:solidFill>
                        <a:schemeClr val="tx2"/>
                      </a:solidFill>
                    </a:rPr>
                    <a:t>Neuron</a:t>
                  </a:r>
                  <a:endParaRPr lang="he-IL" sz="800" b="1" i="1" dirty="0">
                    <a:solidFill>
                      <a:schemeClr val="tx2"/>
                    </a:solidFill>
                  </a:endParaRPr>
                </a:p>
              </p:txBody>
            </p:sp>
            <p:sp>
              <p:nvSpPr>
                <p:cNvPr id="200" name="Rectangle 199"/>
                <p:cNvSpPr/>
                <p:nvPr/>
              </p:nvSpPr>
              <p:spPr>
                <a:xfrm>
                  <a:off x="5585349" y="5497705"/>
                  <a:ext cx="946925" cy="406344"/>
                </a:xfrm>
                <a:prstGeom prst="rect">
                  <a:avLst/>
                </a:prstGeom>
              </p:spPr>
              <p:txBody>
                <a:bodyPr wrap="none">
                  <a:spAutoFit/>
                </a:bodyPr>
                <a:lstStyle/>
                <a:p>
                  <a:pPr algn="ctr"/>
                  <a:r>
                    <a:rPr lang="en-US" sz="800" b="1" i="1" dirty="0">
                      <a:solidFill>
                        <a:schemeClr val="tx2"/>
                      </a:solidFill>
                    </a:rPr>
                    <a:t>Neuron</a:t>
                  </a:r>
                  <a:endParaRPr lang="he-IL" sz="800" b="1" i="1" dirty="0">
                    <a:solidFill>
                      <a:schemeClr val="tx2"/>
                    </a:solidFill>
                  </a:endParaRPr>
                </a:p>
              </p:txBody>
            </p:sp>
            <p:sp>
              <p:nvSpPr>
                <p:cNvPr id="201" name="Rectangle 200"/>
                <p:cNvSpPr/>
                <p:nvPr/>
              </p:nvSpPr>
              <p:spPr>
                <a:xfrm>
                  <a:off x="9538285" y="3696705"/>
                  <a:ext cx="946925" cy="406344"/>
                </a:xfrm>
                <a:prstGeom prst="rect">
                  <a:avLst/>
                </a:prstGeom>
              </p:spPr>
              <p:txBody>
                <a:bodyPr wrap="none">
                  <a:spAutoFit/>
                </a:bodyPr>
                <a:lstStyle/>
                <a:p>
                  <a:pPr algn="ctr"/>
                  <a:r>
                    <a:rPr lang="en-US" sz="800" b="1" i="1" dirty="0">
                      <a:solidFill>
                        <a:schemeClr val="tx2"/>
                      </a:solidFill>
                    </a:rPr>
                    <a:t>Neuron</a:t>
                  </a:r>
                  <a:endParaRPr lang="he-IL" sz="800" b="1" i="1" dirty="0">
                    <a:solidFill>
                      <a:schemeClr val="tx2"/>
                    </a:solidFill>
                  </a:endParaRPr>
                </a:p>
              </p:txBody>
            </p:sp>
            <p:sp>
              <p:nvSpPr>
                <p:cNvPr id="202" name="Rectangle 201"/>
                <p:cNvSpPr/>
                <p:nvPr/>
              </p:nvSpPr>
              <p:spPr>
                <a:xfrm>
                  <a:off x="2008849" y="2070201"/>
                  <a:ext cx="1061813" cy="638538"/>
                </a:xfrm>
                <a:prstGeom prst="rect">
                  <a:avLst/>
                </a:prstGeom>
              </p:spPr>
              <p:txBody>
                <a:bodyPr wrap="none">
                  <a:spAutoFit/>
                </a:bodyPr>
                <a:lstStyle/>
                <a:p>
                  <a:pPr algn="ctr"/>
                  <a:r>
                    <a:rPr lang="en-US" sz="800" b="1" i="1" dirty="0">
                      <a:solidFill>
                        <a:schemeClr val="tx2"/>
                      </a:solidFill>
                    </a:rPr>
                    <a:t>Just</a:t>
                  </a:r>
                  <a:br>
                    <a:rPr lang="en-US" sz="800" b="1" i="1" dirty="0">
                      <a:solidFill>
                        <a:schemeClr val="tx2"/>
                      </a:solidFill>
                    </a:rPr>
                  </a:br>
                  <a:r>
                    <a:rPr lang="en-US" sz="800" b="1" i="1" dirty="0">
                      <a:solidFill>
                        <a:schemeClr val="tx2"/>
                      </a:solidFill>
                    </a:rPr>
                    <a:t> an input</a:t>
                  </a:r>
                  <a:endParaRPr lang="he-IL" sz="800" b="1" i="1" dirty="0">
                    <a:solidFill>
                      <a:schemeClr val="tx2"/>
                    </a:solidFill>
                  </a:endParaRPr>
                </a:p>
              </p:txBody>
            </p:sp>
            <p:sp>
              <p:nvSpPr>
                <p:cNvPr id="203" name="Rectangle 202"/>
                <p:cNvSpPr/>
                <p:nvPr/>
              </p:nvSpPr>
              <p:spPr>
                <a:xfrm>
                  <a:off x="2014490" y="3508237"/>
                  <a:ext cx="1061813" cy="638538"/>
                </a:xfrm>
                <a:prstGeom prst="rect">
                  <a:avLst/>
                </a:prstGeom>
              </p:spPr>
              <p:txBody>
                <a:bodyPr wrap="none">
                  <a:spAutoFit/>
                </a:bodyPr>
                <a:lstStyle/>
                <a:p>
                  <a:pPr algn="ctr"/>
                  <a:r>
                    <a:rPr lang="en-US" sz="800" b="1" i="1" dirty="0">
                      <a:solidFill>
                        <a:schemeClr val="tx2"/>
                      </a:solidFill>
                    </a:rPr>
                    <a:t>Just</a:t>
                  </a:r>
                  <a:br>
                    <a:rPr lang="en-US" sz="800" b="1" i="1" dirty="0">
                      <a:solidFill>
                        <a:schemeClr val="tx2"/>
                      </a:solidFill>
                    </a:rPr>
                  </a:br>
                  <a:r>
                    <a:rPr lang="en-US" sz="800" b="1" i="1" dirty="0">
                      <a:solidFill>
                        <a:schemeClr val="tx2"/>
                      </a:solidFill>
                    </a:rPr>
                    <a:t> an input</a:t>
                  </a:r>
                  <a:endParaRPr lang="he-IL" sz="800" b="1" i="1" dirty="0">
                    <a:solidFill>
                      <a:schemeClr val="tx2"/>
                    </a:solidFill>
                  </a:endParaRPr>
                </a:p>
              </p:txBody>
            </p:sp>
            <p:sp>
              <p:nvSpPr>
                <p:cNvPr id="204" name="Rectangle 203"/>
                <p:cNvSpPr/>
                <p:nvPr/>
              </p:nvSpPr>
              <p:spPr>
                <a:xfrm>
                  <a:off x="2001563" y="4930908"/>
                  <a:ext cx="1061813" cy="638538"/>
                </a:xfrm>
                <a:prstGeom prst="rect">
                  <a:avLst/>
                </a:prstGeom>
              </p:spPr>
              <p:txBody>
                <a:bodyPr wrap="none">
                  <a:spAutoFit/>
                </a:bodyPr>
                <a:lstStyle/>
                <a:p>
                  <a:pPr algn="ctr"/>
                  <a:r>
                    <a:rPr lang="en-US" sz="800" b="1" i="1" dirty="0">
                      <a:solidFill>
                        <a:schemeClr val="tx2"/>
                      </a:solidFill>
                    </a:rPr>
                    <a:t>Just</a:t>
                  </a:r>
                  <a:br>
                    <a:rPr lang="en-US" sz="800" b="1" i="1" dirty="0">
                      <a:solidFill>
                        <a:schemeClr val="tx2"/>
                      </a:solidFill>
                    </a:rPr>
                  </a:br>
                  <a:r>
                    <a:rPr lang="en-US" sz="800" b="1" i="1" dirty="0">
                      <a:solidFill>
                        <a:schemeClr val="tx2"/>
                      </a:solidFill>
                    </a:rPr>
                    <a:t> an input</a:t>
                  </a:r>
                  <a:endParaRPr lang="he-IL" sz="800" b="1" i="1" dirty="0">
                    <a:solidFill>
                      <a:schemeClr val="tx2"/>
                    </a:solidFill>
                  </a:endParaRPr>
                </a:p>
              </p:txBody>
            </p:sp>
          </p:grpSp>
          <p:sp>
            <p:nvSpPr>
              <p:cNvPr id="195" name="Rectangle 194"/>
              <p:cNvSpPr/>
              <p:nvPr/>
            </p:nvSpPr>
            <p:spPr>
              <a:xfrm rot="2057514">
                <a:off x="7481650" y="2503048"/>
                <a:ext cx="1089022" cy="435367"/>
              </a:xfrm>
              <a:prstGeom prst="rect">
                <a:avLst/>
              </a:prstGeom>
            </p:spPr>
            <p:txBody>
              <a:bodyPr wrap="none">
                <a:spAutoFit/>
              </a:bodyPr>
              <a:lstStyle/>
              <a:p>
                <a:pPr algn="ctr"/>
                <a:r>
                  <a:rPr lang="en-US" sz="900" b="1" i="1" dirty="0">
                    <a:solidFill>
                      <a:schemeClr val="tx2"/>
                    </a:solidFill>
                  </a:rPr>
                  <a:t>Synapse</a:t>
                </a:r>
                <a:endParaRPr lang="he-IL" sz="900" b="1" i="1" dirty="0">
                  <a:solidFill>
                    <a:schemeClr val="tx2"/>
                  </a:solidFill>
                </a:endParaRPr>
              </a:p>
            </p:txBody>
          </p:sp>
          <p:sp>
            <p:nvSpPr>
              <p:cNvPr id="196" name="Rectangle 195"/>
              <p:cNvSpPr/>
              <p:nvPr/>
            </p:nvSpPr>
            <p:spPr>
              <a:xfrm rot="20881539">
                <a:off x="3768766" y="1783783"/>
                <a:ext cx="1089022" cy="435367"/>
              </a:xfrm>
              <a:prstGeom prst="rect">
                <a:avLst/>
              </a:prstGeom>
            </p:spPr>
            <p:txBody>
              <a:bodyPr wrap="none">
                <a:spAutoFit/>
              </a:bodyPr>
              <a:lstStyle/>
              <a:p>
                <a:pPr algn="ctr"/>
                <a:r>
                  <a:rPr lang="en-US" sz="900" b="1" i="1" dirty="0">
                    <a:solidFill>
                      <a:schemeClr val="tx2"/>
                    </a:solidFill>
                  </a:rPr>
                  <a:t>Synapse</a:t>
                </a:r>
                <a:endParaRPr lang="he-IL" sz="900" b="1" i="1" dirty="0">
                  <a:solidFill>
                    <a:schemeClr val="tx2"/>
                  </a:solidFill>
                </a:endParaRPr>
              </a:p>
            </p:txBody>
          </p:sp>
        </p:grpSp>
        <p:cxnSp>
          <p:nvCxnSpPr>
            <p:cNvPr id="205" name="Straight Arrow Connector 204"/>
            <p:cNvCxnSpPr/>
            <p:nvPr/>
          </p:nvCxnSpPr>
          <p:spPr>
            <a:xfrm>
              <a:off x="10496645" y="3921840"/>
              <a:ext cx="579650" cy="0"/>
            </a:xfrm>
            <a:prstGeom prst="straightConnector1">
              <a:avLst/>
            </a:prstGeom>
            <a:ln w="19050">
              <a:solidFill>
                <a:srgbClr val="00B050"/>
              </a:solidFill>
              <a:tailEnd type="triangle" w="lg" len="lg"/>
            </a:ln>
          </p:spPr>
          <p:style>
            <a:lnRef idx="1">
              <a:schemeClr val="accent1"/>
            </a:lnRef>
            <a:fillRef idx="0">
              <a:schemeClr val="accent1"/>
            </a:fillRef>
            <a:effectRef idx="0">
              <a:schemeClr val="accent1"/>
            </a:effectRef>
            <a:fontRef idx="minor">
              <a:schemeClr val="tx1"/>
            </a:fontRef>
          </p:style>
        </p:cxnSp>
      </p:grpSp>
      <p:sp>
        <p:nvSpPr>
          <p:cNvPr id="4" name="Title 2"/>
          <p:cNvSpPr txBox="1">
            <a:spLocks/>
          </p:cNvSpPr>
          <p:nvPr/>
        </p:nvSpPr>
        <p:spPr>
          <a:xfrm>
            <a:off x="1565563" y="0"/>
            <a:ext cx="10515600" cy="1325563"/>
          </a:xfrm>
          <a:prstGeom prst="rect">
            <a:avLst/>
          </a:prstGeom>
        </p:spPr>
        <p:txBody>
          <a:bodyPr vert="horz" lIns="91440" tIns="45720" rIns="91440" bIns="45720" rtlCol="0" anchor="ctr">
            <a:normAutofit/>
          </a:bodyPr>
          <a:lstStyle>
            <a:lvl1pPr algn="r" defTabSz="914400" rtl="0" eaLnBrk="1" latinLnBrk="0" hangingPunct="1">
              <a:lnSpc>
                <a:spcPct val="90000"/>
              </a:lnSpc>
              <a:spcBef>
                <a:spcPct val="0"/>
              </a:spcBef>
              <a:buNone/>
              <a:defRPr sz="3600" kern="1200">
                <a:solidFill>
                  <a:schemeClr val="bg1"/>
                </a:solidFill>
                <a:latin typeface="+mj-lt"/>
                <a:ea typeface="+mj-ea"/>
                <a:cs typeface="+mj-cs"/>
              </a:defRPr>
            </a:lvl1pPr>
          </a:lstStyle>
          <a:p>
            <a:r>
              <a:rPr lang="he-IL" sz="5400" dirty="0">
                <a:latin typeface="+mn-lt"/>
                <a:ea typeface="+mn-ea"/>
                <a:cs typeface="+mn-cs"/>
              </a:rPr>
              <a:t>חישוב מטריציאלי</a:t>
            </a:r>
          </a:p>
        </p:txBody>
      </p:sp>
      <p:sp>
        <p:nvSpPr>
          <p:cNvPr id="109" name="Rounded Rectangle 108"/>
          <p:cNvSpPr/>
          <p:nvPr/>
        </p:nvSpPr>
        <p:spPr>
          <a:xfrm rot="5400000">
            <a:off x="6696650" y="786561"/>
            <a:ext cx="291579" cy="289569"/>
          </a:xfrm>
          <a:prstGeom prst="round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10" name="Rounded Rectangular Callout 109"/>
          <p:cNvSpPr/>
          <p:nvPr/>
        </p:nvSpPr>
        <p:spPr>
          <a:xfrm>
            <a:off x="2780119" y="68034"/>
            <a:ext cx="3099868" cy="592336"/>
          </a:xfrm>
          <a:prstGeom prst="wedgeRoundRectCallout">
            <a:avLst>
              <a:gd name="adj1" fmla="val 75130"/>
              <a:gd name="adj2" fmla="val 8239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1"/>
            <a:r>
              <a:rPr lang="he-IL" dirty="0"/>
              <a:t>מייצג את התוצאה שהתקבלה לנוירון מהניסוי הראשון</a:t>
            </a:r>
            <a:endParaRPr lang="he-IL" sz="1000" dirty="0"/>
          </a:p>
        </p:txBody>
      </p:sp>
      <p:sp>
        <p:nvSpPr>
          <p:cNvPr id="101" name="Title 2">
            <a:extLst>
              <a:ext uri="{FF2B5EF4-FFF2-40B4-BE49-F238E27FC236}">
                <a16:creationId xmlns="" xmlns:a16="http://schemas.microsoft.com/office/drawing/2014/main" id="{199962DC-59BC-4B1D-AE18-28FAE93597CA}"/>
              </a:ext>
            </a:extLst>
          </p:cNvPr>
          <p:cNvSpPr txBox="1">
            <a:spLocks/>
          </p:cNvSpPr>
          <p:nvPr/>
        </p:nvSpPr>
        <p:spPr>
          <a:xfrm>
            <a:off x="8841157" y="0"/>
            <a:ext cx="3316392" cy="682215"/>
          </a:xfrm>
          <a:prstGeom prst="rect">
            <a:avLst/>
          </a:prstGeom>
        </p:spPr>
        <p:txBody>
          <a:bodyPr vert="horz" lIns="91440" tIns="45720" rIns="91440" bIns="45720" rtlCol="0" anchor="ctr">
            <a:noAutofit/>
          </a:bodyPr>
          <a:lstStyle>
            <a:lvl1pPr algn="r" defTabSz="914400" rtl="0" eaLnBrk="1" latinLnBrk="0" hangingPunct="1">
              <a:lnSpc>
                <a:spcPct val="90000"/>
              </a:lnSpc>
              <a:spcBef>
                <a:spcPct val="0"/>
              </a:spcBef>
              <a:buNone/>
              <a:defRPr sz="3600" kern="1200">
                <a:solidFill>
                  <a:schemeClr val="bg1"/>
                </a:solidFill>
                <a:latin typeface="+mj-lt"/>
                <a:ea typeface="+mj-ea"/>
                <a:cs typeface="+mj-cs"/>
              </a:defRPr>
            </a:lvl1pPr>
          </a:lstStyle>
          <a:p>
            <a:r>
              <a:rPr lang="he-IL" b="1" dirty="0">
                <a:solidFill>
                  <a:schemeClr val="tx1"/>
                </a:solidFill>
                <a:latin typeface="+mn-lt"/>
                <a:ea typeface="+mn-ea"/>
                <a:cs typeface="+mn-cs"/>
              </a:rPr>
              <a:t>חישוב מטריצאלי</a:t>
            </a:r>
            <a:endParaRPr lang="he-IL" b="1" dirty="0">
              <a:solidFill>
                <a:schemeClr val="tx1"/>
              </a:solidFill>
              <a:cs typeface="+mn-cs"/>
            </a:endParaRPr>
          </a:p>
        </p:txBody>
      </p:sp>
      <p:graphicFrame>
        <p:nvGraphicFramePr>
          <p:cNvPr id="105" name="Table 104"/>
          <p:cNvGraphicFramePr>
            <a:graphicFrameLocks noGrp="1"/>
          </p:cNvGraphicFramePr>
          <p:nvPr>
            <p:extLst>
              <p:ext uri="{D42A27DB-BD31-4B8C-83A1-F6EECF244321}">
                <p14:modId xmlns:p14="http://schemas.microsoft.com/office/powerpoint/2010/main" val="1923796989"/>
              </p:ext>
            </p:extLst>
          </p:nvPr>
        </p:nvGraphicFramePr>
        <p:xfrm>
          <a:off x="3703966" y="4213165"/>
          <a:ext cx="2003571" cy="2560320"/>
        </p:xfrm>
        <a:graphic>
          <a:graphicData uri="http://schemas.openxmlformats.org/drawingml/2006/table">
            <a:tbl>
              <a:tblPr rtl="1" firstRow="1" bandRow="1">
                <a:tableStyleId>{5940675A-B579-460E-94D1-54222C63F5DA}</a:tableStyleId>
              </a:tblPr>
              <a:tblGrid>
                <a:gridCol w="667857">
                  <a:extLst>
                    <a:ext uri="{9D8B030D-6E8A-4147-A177-3AD203B41FA5}">
                      <a16:colId xmlns="" xmlns:a16="http://schemas.microsoft.com/office/drawing/2014/main" val="3811127084"/>
                    </a:ext>
                  </a:extLst>
                </a:gridCol>
                <a:gridCol w="667857">
                  <a:extLst>
                    <a:ext uri="{9D8B030D-6E8A-4147-A177-3AD203B41FA5}">
                      <a16:colId xmlns="" xmlns:a16="http://schemas.microsoft.com/office/drawing/2014/main" val="1453806791"/>
                    </a:ext>
                  </a:extLst>
                </a:gridCol>
                <a:gridCol w="667857">
                  <a:extLst>
                    <a:ext uri="{9D8B030D-6E8A-4147-A177-3AD203B41FA5}">
                      <a16:colId xmlns="" xmlns:a16="http://schemas.microsoft.com/office/drawing/2014/main" val="1919005394"/>
                    </a:ext>
                  </a:extLst>
                </a:gridCol>
              </a:tblGrid>
              <a:tr h="232547">
                <a:tc>
                  <a:txBody>
                    <a:bodyPr/>
                    <a:lstStyle/>
                    <a:p>
                      <a:pPr algn="ctr" rtl="1"/>
                      <a:r>
                        <a:rPr lang="en-US" dirty="0"/>
                        <a:t>15</a:t>
                      </a:r>
                      <a:endParaRPr lang="he-IL"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rtl="1"/>
                      <a:r>
                        <a:rPr lang="en-US" dirty="0"/>
                        <a:t>9</a:t>
                      </a:r>
                      <a:endParaRPr lang="he-IL"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rtl="1"/>
                      <a:r>
                        <a:rPr lang="en-US" dirty="0"/>
                        <a:t>2</a:t>
                      </a:r>
                      <a:endParaRPr lang="he-IL"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 xmlns:a16="http://schemas.microsoft.com/office/drawing/2014/main" val="4256680958"/>
                  </a:ext>
                </a:extLst>
              </a:tr>
              <a:tr h="232547">
                <a:tc>
                  <a:txBody>
                    <a:bodyPr/>
                    <a:lstStyle/>
                    <a:p>
                      <a:pPr algn="ctr" rtl="1"/>
                      <a:r>
                        <a:rPr lang="en-US" dirty="0"/>
                        <a:t>24.5</a:t>
                      </a:r>
                      <a:endParaRPr lang="he-IL"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rtl="1"/>
                      <a:r>
                        <a:rPr lang="en-US" dirty="0"/>
                        <a:t>18.5</a:t>
                      </a:r>
                      <a:endParaRPr lang="he-IL"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rtl="1"/>
                      <a:r>
                        <a:rPr lang="en-US" dirty="0"/>
                        <a:t>9</a:t>
                      </a:r>
                      <a:endParaRPr lang="he-IL"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 xmlns:a16="http://schemas.microsoft.com/office/drawing/2014/main" val="2611524984"/>
                  </a:ext>
                </a:extLst>
              </a:tr>
              <a:tr h="232547">
                <a:tc>
                  <a:txBody>
                    <a:bodyPr/>
                    <a:lstStyle/>
                    <a:p>
                      <a:pPr algn="ctr" rtl="1"/>
                      <a:r>
                        <a:rPr lang="en-US" dirty="0"/>
                        <a:t>17</a:t>
                      </a:r>
                      <a:endParaRPr lang="he-IL"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rtl="1"/>
                      <a:r>
                        <a:rPr lang="en-US" dirty="0"/>
                        <a:t>15.5</a:t>
                      </a:r>
                      <a:endParaRPr lang="he-IL"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rtl="1"/>
                      <a:r>
                        <a:rPr lang="en-US" dirty="0"/>
                        <a:t>13</a:t>
                      </a:r>
                      <a:endParaRPr lang="he-IL"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 xmlns:a16="http://schemas.microsoft.com/office/drawing/2014/main" val="1899961112"/>
                  </a:ext>
                </a:extLst>
              </a:tr>
              <a:tr h="232547">
                <a:tc>
                  <a:txBody>
                    <a:bodyPr/>
                    <a:lstStyle/>
                    <a:p>
                      <a:pPr algn="ctr" rtl="1"/>
                      <a:r>
                        <a:rPr lang="en-US" dirty="0"/>
                        <a:t>27.5</a:t>
                      </a:r>
                      <a:endParaRPr lang="he-IL"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rtl="1"/>
                      <a:r>
                        <a:rPr lang="en-US" dirty="0"/>
                        <a:t>25</a:t>
                      </a:r>
                      <a:endParaRPr lang="he-IL"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rtl="1"/>
                      <a:r>
                        <a:rPr lang="en-US" dirty="0"/>
                        <a:t>10</a:t>
                      </a:r>
                      <a:endParaRPr lang="he-IL"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 xmlns:a16="http://schemas.microsoft.com/office/drawing/2014/main" val="949543853"/>
                  </a:ext>
                </a:extLst>
              </a:tr>
              <a:tr h="232547">
                <a:tc>
                  <a:txBody>
                    <a:bodyPr/>
                    <a:lstStyle/>
                    <a:p>
                      <a:pPr algn="ctr" rtl="1"/>
                      <a:r>
                        <a:rPr lang="en-US" dirty="0"/>
                        <a:t>27</a:t>
                      </a:r>
                      <a:endParaRPr lang="he-IL"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rtl="1"/>
                      <a:r>
                        <a:rPr lang="en-US" dirty="0"/>
                        <a:t>27</a:t>
                      </a:r>
                      <a:endParaRPr lang="he-IL"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rtl="1"/>
                      <a:r>
                        <a:rPr lang="en-US" dirty="0"/>
                        <a:t>14</a:t>
                      </a:r>
                      <a:endParaRPr lang="he-IL"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 xmlns:a16="http://schemas.microsoft.com/office/drawing/2014/main" val="4029557436"/>
                  </a:ext>
                </a:extLst>
              </a:tr>
              <a:tr h="232547">
                <a:tc>
                  <a:txBody>
                    <a:bodyPr/>
                    <a:lstStyle/>
                    <a:p>
                      <a:pPr algn="ctr" rtl="1"/>
                      <a:r>
                        <a:rPr lang="en-US" dirty="0"/>
                        <a:t>38.5</a:t>
                      </a:r>
                      <a:endParaRPr lang="he-IL"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rtl="1"/>
                      <a:r>
                        <a:rPr lang="en-US" dirty="0"/>
                        <a:t>38.5</a:t>
                      </a:r>
                      <a:endParaRPr lang="he-IL"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rtl="1"/>
                      <a:r>
                        <a:rPr lang="en-US" dirty="0"/>
                        <a:t>9</a:t>
                      </a:r>
                      <a:endParaRPr lang="he-IL"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 xmlns:a16="http://schemas.microsoft.com/office/drawing/2014/main" val="3357441327"/>
                  </a:ext>
                </a:extLst>
              </a:tr>
              <a:tr h="232547">
                <a:tc>
                  <a:txBody>
                    <a:bodyPr/>
                    <a:lstStyle/>
                    <a:p>
                      <a:pPr algn="ctr" rtl="1"/>
                      <a:r>
                        <a:rPr lang="en-US" dirty="0"/>
                        <a:t>28.5</a:t>
                      </a:r>
                      <a:endParaRPr lang="he-IL"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rtl="1"/>
                      <a:r>
                        <a:rPr lang="en-US" dirty="0"/>
                        <a:t>23.5</a:t>
                      </a:r>
                      <a:endParaRPr lang="he-IL"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rtl="1"/>
                      <a:r>
                        <a:rPr lang="en-US" dirty="0"/>
                        <a:t>12</a:t>
                      </a:r>
                      <a:endParaRPr lang="he-IL"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 xmlns:a16="http://schemas.microsoft.com/office/drawing/2014/main" val="466545411"/>
                  </a:ext>
                </a:extLst>
              </a:tr>
            </a:tbl>
          </a:graphicData>
        </a:graphic>
      </p:graphicFrame>
      <p:sp>
        <p:nvSpPr>
          <p:cNvPr id="106" name="Double Bracket 105"/>
          <p:cNvSpPr/>
          <p:nvPr/>
        </p:nvSpPr>
        <p:spPr>
          <a:xfrm>
            <a:off x="3703966" y="4161110"/>
            <a:ext cx="2032246" cy="2594763"/>
          </a:xfrm>
          <a:prstGeom prst="bracketPair">
            <a:avLst/>
          </a:prstGeom>
        </p:spPr>
        <p:style>
          <a:lnRef idx="1">
            <a:schemeClr val="dk1"/>
          </a:lnRef>
          <a:fillRef idx="0">
            <a:schemeClr val="dk1"/>
          </a:fillRef>
          <a:effectRef idx="0">
            <a:schemeClr val="dk1"/>
          </a:effectRef>
          <a:fontRef idx="minor">
            <a:schemeClr val="tx1"/>
          </a:fontRef>
        </p:style>
        <p:txBody>
          <a:bodyPr rtlCol="1" anchor="ctr"/>
          <a:lstStyle/>
          <a:p>
            <a:pPr algn="ctr"/>
            <a:endParaRPr lang="he-IL"/>
          </a:p>
        </p:txBody>
      </p:sp>
      <p:graphicFrame>
        <p:nvGraphicFramePr>
          <p:cNvPr id="107" name="Table 106"/>
          <p:cNvGraphicFramePr>
            <a:graphicFrameLocks noGrp="1"/>
          </p:cNvGraphicFramePr>
          <p:nvPr>
            <p:extLst>
              <p:ext uri="{D42A27DB-BD31-4B8C-83A1-F6EECF244321}">
                <p14:modId xmlns:p14="http://schemas.microsoft.com/office/powerpoint/2010/main" val="1876123792"/>
              </p:ext>
            </p:extLst>
          </p:nvPr>
        </p:nvGraphicFramePr>
        <p:xfrm>
          <a:off x="6078277" y="4856823"/>
          <a:ext cx="2314368" cy="1112520"/>
        </p:xfrm>
        <a:graphic>
          <a:graphicData uri="http://schemas.openxmlformats.org/drawingml/2006/table">
            <a:tbl>
              <a:tblPr rtl="1" firstRow="1" bandRow="1">
                <a:tableStyleId>{2D5ABB26-0587-4C30-8999-92F81FD0307C}</a:tableStyleId>
              </a:tblPr>
              <a:tblGrid>
                <a:gridCol w="578592">
                  <a:extLst>
                    <a:ext uri="{9D8B030D-6E8A-4147-A177-3AD203B41FA5}">
                      <a16:colId xmlns="" xmlns:a16="http://schemas.microsoft.com/office/drawing/2014/main" val="2405546091"/>
                    </a:ext>
                  </a:extLst>
                </a:gridCol>
                <a:gridCol w="578592">
                  <a:extLst>
                    <a:ext uri="{9D8B030D-6E8A-4147-A177-3AD203B41FA5}">
                      <a16:colId xmlns="" xmlns:a16="http://schemas.microsoft.com/office/drawing/2014/main" val="1904476165"/>
                    </a:ext>
                  </a:extLst>
                </a:gridCol>
                <a:gridCol w="578592">
                  <a:extLst>
                    <a:ext uri="{9D8B030D-6E8A-4147-A177-3AD203B41FA5}">
                      <a16:colId xmlns="" xmlns:a16="http://schemas.microsoft.com/office/drawing/2014/main" val="1920069460"/>
                    </a:ext>
                  </a:extLst>
                </a:gridCol>
                <a:gridCol w="578592">
                  <a:extLst>
                    <a:ext uri="{9D8B030D-6E8A-4147-A177-3AD203B41FA5}">
                      <a16:colId xmlns="" xmlns:a16="http://schemas.microsoft.com/office/drawing/2014/main" val="4014019976"/>
                    </a:ext>
                  </a:extLst>
                </a:gridCol>
              </a:tblGrid>
              <a:tr h="370840">
                <a:tc>
                  <a:txBody>
                    <a:bodyPr/>
                    <a:lstStyle/>
                    <a:p>
                      <a:pPr rtl="1"/>
                      <a:r>
                        <a:rPr lang="en-US" sz="1600" b="0" i="0" u="none" dirty="0">
                          <a:effectLst/>
                          <a:latin typeface="Aharoni" panose="02010803020104030203" pitchFamily="2" charset="-79"/>
                          <a:cs typeface="Aharoni" panose="02010803020104030203" pitchFamily="2" charset="-79"/>
                        </a:rPr>
                        <a:t>W14</a:t>
                      </a:r>
                      <a:endParaRPr lang="he-IL" sz="1600" b="0" i="0" u="none" dirty="0">
                        <a:effectLst/>
                        <a:latin typeface="Aharoni" panose="02010803020104030203" pitchFamily="2" charset="-79"/>
                        <a:cs typeface="Aharoni" panose="02010803020104030203" pitchFamily="2" charset="-79"/>
                      </a:endParaRPr>
                    </a:p>
                  </a:txBody>
                  <a:tcPr>
                    <a:lnL>
                      <a:noFill/>
                    </a:lnL>
                    <a:lnR>
                      <a:noFill/>
                    </a:lnR>
                    <a:lnT>
                      <a:noFill/>
                    </a:lnT>
                    <a:lnB>
                      <a:noFill/>
                    </a:lnB>
                    <a:lnTlToBr w="12700" cmpd="sng">
                      <a:noFill/>
                      <a:prstDash val="solid"/>
                    </a:lnTlToBr>
                    <a:lnBlToTr w="12700" cmpd="sng">
                      <a:noFill/>
                      <a:prstDash val="solid"/>
                    </a:lnBlToTr>
                  </a:tcPr>
                </a:tc>
                <a:tc>
                  <a:txBody>
                    <a:bodyPr/>
                    <a:lstStyle/>
                    <a:p>
                      <a:pPr rtl="1"/>
                      <a:r>
                        <a:rPr lang="en-US" sz="1600" b="0" i="0" u="none" dirty="0">
                          <a:effectLst/>
                          <a:latin typeface="Aharoni" panose="02010803020104030203" pitchFamily="2" charset="-79"/>
                          <a:cs typeface="Aharoni" panose="02010803020104030203" pitchFamily="2" charset="-79"/>
                        </a:rPr>
                        <a:t>W13</a:t>
                      </a:r>
                      <a:endParaRPr lang="he-IL" sz="1600" b="0" i="0" u="none" dirty="0">
                        <a:effectLst/>
                        <a:latin typeface="Aharoni" panose="02010803020104030203" pitchFamily="2" charset="-79"/>
                        <a:cs typeface="Aharoni" panose="02010803020104030203" pitchFamily="2" charset="-79"/>
                      </a:endParaRPr>
                    </a:p>
                  </a:txBody>
                  <a:tcPr>
                    <a:lnL>
                      <a:noFill/>
                    </a:lnL>
                    <a:lnR>
                      <a:noFill/>
                    </a:lnR>
                    <a:lnT>
                      <a:noFill/>
                    </a:lnT>
                    <a:lnB>
                      <a:noFill/>
                    </a:lnB>
                    <a:lnTlToBr w="12700" cmpd="sng">
                      <a:noFill/>
                      <a:prstDash val="solid"/>
                    </a:lnTlToBr>
                    <a:lnBlToTr w="12700" cmpd="sng">
                      <a:noFill/>
                      <a:prstDash val="solid"/>
                    </a:lnBlToTr>
                  </a:tcPr>
                </a:tc>
                <a:tc>
                  <a:txBody>
                    <a:bodyPr/>
                    <a:lstStyle/>
                    <a:p>
                      <a:pPr rtl="1"/>
                      <a:r>
                        <a:rPr lang="en-US" sz="1600" b="0" i="0" u="none" dirty="0">
                          <a:effectLst/>
                          <a:latin typeface="Aharoni" panose="02010803020104030203" pitchFamily="2" charset="-79"/>
                          <a:cs typeface="Aharoni" panose="02010803020104030203" pitchFamily="2" charset="-79"/>
                        </a:rPr>
                        <a:t>W12</a:t>
                      </a:r>
                      <a:endParaRPr lang="he-IL" sz="1600" b="0" i="0" u="none" dirty="0">
                        <a:effectLst/>
                        <a:latin typeface="Aharoni" panose="02010803020104030203" pitchFamily="2" charset="-79"/>
                        <a:cs typeface="Aharoni" panose="02010803020104030203" pitchFamily="2" charset="-79"/>
                      </a:endParaRPr>
                    </a:p>
                  </a:txBody>
                  <a:tcPr>
                    <a:lnL>
                      <a:noFill/>
                    </a:lnL>
                    <a:lnR>
                      <a:noFill/>
                    </a:lnR>
                    <a:lnT>
                      <a:noFill/>
                    </a:lnT>
                    <a:lnB>
                      <a:noFill/>
                    </a:lnB>
                    <a:lnTlToBr w="12700" cmpd="sng">
                      <a:noFill/>
                      <a:prstDash val="solid"/>
                    </a:lnTlToBr>
                    <a:lnBlToTr w="12700" cmpd="sng">
                      <a:noFill/>
                      <a:prstDash val="solid"/>
                    </a:lnBlToTr>
                  </a:tcPr>
                </a:tc>
                <a:tc>
                  <a:txBody>
                    <a:bodyPr/>
                    <a:lstStyle/>
                    <a:p>
                      <a:pPr rtl="1"/>
                      <a:r>
                        <a:rPr lang="en-US" sz="1600" b="0" i="0" u="none" dirty="0">
                          <a:effectLst/>
                          <a:latin typeface="Aharoni" panose="02010803020104030203" pitchFamily="2" charset="-79"/>
                          <a:cs typeface="Aharoni" panose="02010803020104030203" pitchFamily="2" charset="-79"/>
                        </a:rPr>
                        <a:t>W11</a:t>
                      </a:r>
                      <a:endParaRPr lang="he-IL" sz="1600" b="0" i="0" u="none" dirty="0">
                        <a:effectLst/>
                        <a:latin typeface="Aharoni" panose="02010803020104030203" pitchFamily="2" charset="-79"/>
                        <a:cs typeface="Aharoni" panose="02010803020104030203" pitchFamily="2" charset="-79"/>
                      </a:endParaRPr>
                    </a:p>
                  </a:txBody>
                  <a:tcPr>
                    <a:lnL>
                      <a:noFill/>
                    </a:lnL>
                    <a:lnR>
                      <a:noFill/>
                    </a:lnR>
                    <a:lnT>
                      <a:noFill/>
                    </a:lnT>
                    <a:lnB>
                      <a:noFill/>
                    </a:lnB>
                    <a:lnTlToBr w="12700" cmpd="sng">
                      <a:noFill/>
                      <a:prstDash val="solid"/>
                    </a:lnTlToBr>
                    <a:lnBlToTr w="12700" cmpd="sng">
                      <a:noFill/>
                      <a:prstDash val="solid"/>
                    </a:lnBlToTr>
                  </a:tcPr>
                </a:tc>
                <a:extLst>
                  <a:ext uri="{0D108BD9-81ED-4DB2-BD59-A6C34878D82A}">
                    <a16:rowId xmlns="" xmlns:a16="http://schemas.microsoft.com/office/drawing/2014/main" val="2960830271"/>
                  </a:ext>
                </a:extLst>
              </a:tr>
              <a:tr h="370840">
                <a:tc>
                  <a:txBody>
                    <a:bodyPr/>
                    <a:lstStyle/>
                    <a:p>
                      <a:pPr rtl="1"/>
                      <a:r>
                        <a:rPr lang="en-US" sz="1600" b="0" i="0" u="none" dirty="0">
                          <a:effectLst/>
                          <a:latin typeface="Aharoni" panose="02010803020104030203" pitchFamily="2" charset="-79"/>
                          <a:cs typeface="Aharoni" panose="02010803020104030203" pitchFamily="2" charset="-79"/>
                        </a:rPr>
                        <a:t>W24</a:t>
                      </a:r>
                      <a:endParaRPr lang="he-IL" sz="1600" b="0" i="0" u="none" dirty="0">
                        <a:effectLst/>
                        <a:latin typeface="Aharoni" panose="02010803020104030203" pitchFamily="2" charset="-79"/>
                        <a:cs typeface="Aharoni" panose="02010803020104030203" pitchFamily="2" charset="-79"/>
                      </a:endParaRPr>
                    </a:p>
                  </a:txBody>
                  <a:tcPr>
                    <a:lnL>
                      <a:noFill/>
                    </a:lnL>
                    <a:lnR>
                      <a:noFill/>
                    </a:lnR>
                    <a:lnT>
                      <a:noFill/>
                    </a:lnT>
                    <a:lnB>
                      <a:noFill/>
                    </a:lnB>
                    <a:lnTlToBr w="12700" cmpd="sng">
                      <a:noFill/>
                      <a:prstDash val="solid"/>
                    </a:lnTlToBr>
                    <a:lnBlToTr w="12700" cmpd="sng">
                      <a:noFill/>
                      <a:prstDash val="solid"/>
                    </a:lnBlToTr>
                  </a:tcPr>
                </a:tc>
                <a:tc>
                  <a:txBody>
                    <a:bodyPr/>
                    <a:lstStyle/>
                    <a:p>
                      <a:pPr rtl="1"/>
                      <a:r>
                        <a:rPr lang="en-US" sz="1600" b="0" i="0" u="none" dirty="0">
                          <a:effectLst/>
                          <a:latin typeface="Aharoni" panose="02010803020104030203" pitchFamily="2" charset="-79"/>
                          <a:cs typeface="Aharoni" panose="02010803020104030203" pitchFamily="2" charset="-79"/>
                        </a:rPr>
                        <a:t>W23</a:t>
                      </a:r>
                      <a:endParaRPr lang="he-IL" sz="1600" b="0" i="0" u="none" dirty="0">
                        <a:effectLst/>
                        <a:latin typeface="Aharoni" panose="02010803020104030203" pitchFamily="2" charset="-79"/>
                        <a:cs typeface="Aharoni" panose="02010803020104030203" pitchFamily="2" charset="-79"/>
                      </a:endParaRPr>
                    </a:p>
                  </a:txBody>
                  <a:tcPr>
                    <a:lnL>
                      <a:noFill/>
                    </a:lnL>
                    <a:lnR>
                      <a:noFill/>
                    </a:lnR>
                    <a:lnT>
                      <a:noFill/>
                    </a:lnT>
                    <a:lnB>
                      <a:noFill/>
                    </a:lnB>
                    <a:lnTlToBr w="12700" cmpd="sng">
                      <a:noFill/>
                      <a:prstDash val="solid"/>
                    </a:lnTlToBr>
                    <a:lnBlToTr w="12700" cmpd="sng">
                      <a:noFill/>
                      <a:prstDash val="solid"/>
                    </a:lnBlToTr>
                  </a:tcPr>
                </a:tc>
                <a:tc>
                  <a:txBody>
                    <a:bodyPr/>
                    <a:lstStyle/>
                    <a:p>
                      <a:pPr rtl="1"/>
                      <a:r>
                        <a:rPr lang="en-US" sz="1600" b="0" i="0" u="none" dirty="0">
                          <a:effectLst/>
                          <a:latin typeface="Aharoni" panose="02010803020104030203" pitchFamily="2" charset="-79"/>
                          <a:cs typeface="Aharoni" panose="02010803020104030203" pitchFamily="2" charset="-79"/>
                        </a:rPr>
                        <a:t>W22</a:t>
                      </a:r>
                      <a:endParaRPr lang="he-IL" sz="1600" b="0" i="0" u="none" dirty="0">
                        <a:effectLst/>
                        <a:latin typeface="Aharoni" panose="02010803020104030203" pitchFamily="2" charset="-79"/>
                        <a:cs typeface="Aharoni" panose="02010803020104030203" pitchFamily="2" charset="-79"/>
                      </a:endParaRPr>
                    </a:p>
                  </a:txBody>
                  <a:tcPr>
                    <a:lnL>
                      <a:noFill/>
                    </a:lnL>
                    <a:lnR>
                      <a:noFill/>
                    </a:lnR>
                    <a:lnT>
                      <a:noFill/>
                    </a:lnT>
                    <a:lnB>
                      <a:noFill/>
                    </a:lnB>
                    <a:lnTlToBr w="12700" cmpd="sng">
                      <a:noFill/>
                      <a:prstDash val="solid"/>
                    </a:lnTlToBr>
                    <a:lnBlToTr w="12700" cmpd="sng">
                      <a:noFill/>
                      <a:prstDash val="solid"/>
                    </a:lnBlToTr>
                  </a:tcPr>
                </a:tc>
                <a:tc>
                  <a:txBody>
                    <a:bodyPr/>
                    <a:lstStyle/>
                    <a:p>
                      <a:pPr rtl="1"/>
                      <a:r>
                        <a:rPr lang="en-US" sz="1600" b="0" i="0" u="none" dirty="0">
                          <a:effectLst/>
                          <a:latin typeface="Aharoni" panose="02010803020104030203" pitchFamily="2" charset="-79"/>
                          <a:cs typeface="Aharoni" panose="02010803020104030203" pitchFamily="2" charset="-79"/>
                        </a:rPr>
                        <a:t>W21</a:t>
                      </a:r>
                      <a:endParaRPr lang="he-IL" sz="1600" b="0" i="0" u="none" dirty="0">
                        <a:effectLst/>
                        <a:latin typeface="Aharoni" panose="02010803020104030203" pitchFamily="2" charset="-79"/>
                        <a:cs typeface="Aharoni" panose="02010803020104030203" pitchFamily="2" charset="-79"/>
                      </a:endParaRPr>
                    </a:p>
                  </a:txBody>
                  <a:tcPr>
                    <a:lnL>
                      <a:noFill/>
                    </a:lnL>
                    <a:lnR>
                      <a:noFill/>
                    </a:lnR>
                    <a:lnT>
                      <a:noFill/>
                    </a:lnT>
                    <a:lnB>
                      <a:noFill/>
                    </a:lnB>
                    <a:lnTlToBr w="12700" cmpd="sng">
                      <a:noFill/>
                      <a:prstDash val="solid"/>
                    </a:lnTlToBr>
                    <a:lnBlToTr w="12700" cmpd="sng">
                      <a:noFill/>
                      <a:prstDash val="solid"/>
                    </a:lnBlToTr>
                  </a:tcPr>
                </a:tc>
                <a:extLst>
                  <a:ext uri="{0D108BD9-81ED-4DB2-BD59-A6C34878D82A}">
                    <a16:rowId xmlns="" xmlns:a16="http://schemas.microsoft.com/office/drawing/2014/main" val="2016116641"/>
                  </a:ext>
                </a:extLst>
              </a:tr>
              <a:tr h="370840">
                <a:tc>
                  <a:txBody>
                    <a:bodyPr/>
                    <a:lstStyle/>
                    <a:p>
                      <a:pPr rtl="1"/>
                      <a:r>
                        <a:rPr lang="en-US" sz="1600" b="0" i="0" u="none" dirty="0">
                          <a:effectLst/>
                          <a:latin typeface="Aharoni" panose="02010803020104030203" pitchFamily="2" charset="-79"/>
                          <a:cs typeface="Aharoni" panose="02010803020104030203" pitchFamily="2" charset="-79"/>
                        </a:rPr>
                        <a:t>W34</a:t>
                      </a:r>
                      <a:endParaRPr lang="he-IL" sz="1600" b="0" i="0" u="none" dirty="0">
                        <a:effectLst/>
                        <a:latin typeface="Aharoni" panose="02010803020104030203" pitchFamily="2" charset="-79"/>
                        <a:cs typeface="Aharoni" panose="02010803020104030203" pitchFamily="2" charset="-79"/>
                      </a:endParaRPr>
                    </a:p>
                  </a:txBody>
                  <a:tcPr>
                    <a:lnL>
                      <a:noFill/>
                    </a:lnL>
                    <a:lnR>
                      <a:noFill/>
                    </a:lnR>
                    <a:lnT>
                      <a:noFill/>
                    </a:lnT>
                    <a:lnB>
                      <a:noFill/>
                    </a:lnB>
                    <a:lnTlToBr w="12700" cmpd="sng">
                      <a:noFill/>
                      <a:prstDash val="solid"/>
                    </a:lnTlToBr>
                    <a:lnBlToTr w="12700" cmpd="sng">
                      <a:noFill/>
                      <a:prstDash val="solid"/>
                    </a:lnBlToTr>
                  </a:tcPr>
                </a:tc>
                <a:tc>
                  <a:txBody>
                    <a:bodyPr/>
                    <a:lstStyle/>
                    <a:p>
                      <a:pPr rtl="1"/>
                      <a:r>
                        <a:rPr lang="en-US" sz="1600" b="0" i="0" u="none" dirty="0">
                          <a:effectLst/>
                          <a:latin typeface="Aharoni" panose="02010803020104030203" pitchFamily="2" charset="-79"/>
                          <a:cs typeface="Aharoni" panose="02010803020104030203" pitchFamily="2" charset="-79"/>
                        </a:rPr>
                        <a:t>W33</a:t>
                      </a:r>
                      <a:endParaRPr lang="he-IL" sz="1600" b="0" i="0" u="none" dirty="0">
                        <a:effectLst/>
                        <a:latin typeface="Aharoni" panose="02010803020104030203" pitchFamily="2" charset="-79"/>
                        <a:cs typeface="Aharoni" panose="02010803020104030203" pitchFamily="2" charset="-79"/>
                      </a:endParaRPr>
                    </a:p>
                  </a:txBody>
                  <a:tcPr>
                    <a:lnL>
                      <a:noFill/>
                    </a:lnL>
                    <a:lnR>
                      <a:noFill/>
                    </a:lnR>
                    <a:lnT>
                      <a:noFill/>
                    </a:lnT>
                    <a:lnB>
                      <a:noFill/>
                    </a:lnB>
                    <a:lnTlToBr w="12700" cmpd="sng">
                      <a:noFill/>
                      <a:prstDash val="solid"/>
                    </a:lnTlToBr>
                    <a:lnBlToTr w="12700" cmpd="sng">
                      <a:noFill/>
                      <a:prstDash val="solid"/>
                    </a:lnBlToTr>
                  </a:tcPr>
                </a:tc>
                <a:tc>
                  <a:txBody>
                    <a:bodyPr/>
                    <a:lstStyle/>
                    <a:p>
                      <a:pPr rtl="1"/>
                      <a:r>
                        <a:rPr lang="en-US" sz="1600" b="0" i="0" u="none" dirty="0">
                          <a:effectLst/>
                          <a:latin typeface="Aharoni" panose="02010803020104030203" pitchFamily="2" charset="-79"/>
                          <a:cs typeface="Aharoni" panose="02010803020104030203" pitchFamily="2" charset="-79"/>
                        </a:rPr>
                        <a:t>W32</a:t>
                      </a:r>
                      <a:endParaRPr lang="he-IL" sz="1600" b="0" i="0" u="none" dirty="0">
                        <a:effectLst/>
                        <a:latin typeface="Aharoni" panose="02010803020104030203" pitchFamily="2" charset="-79"/>
                        <a:cs typeface="Aharoni" panose="02010803020104030203" pitchFamily="2" charset="-79"/>
                      </a:endParaRPr>
                    </a:p>
                  </a:txBody>
                  <a:tcPr>
                    <a:lnL>
                      <a:noFill/>
                    </a:lnL>
                    <a:lnR>
                      <a:noFill/>
                    </a:lnR>
                    <a:lnT>
                      <a:noFill/>
                    </a:lnT>
                    <a:lnB>
                      <a:noFill/>
                    </a:lnB>
                    <a:lnTlToBr w="12700" cmpd="sng">
                      <a:noFill/>
                      <a:prstDash val="solid"/>
                    </a:lnTlToBr>
                    <a:lnBlToTr w="12700" cmpd="sng">
                      <a:noFill/>
                      <a:prstDash val="solid"/>
                    </a:lnBlToTr>
                  </a:tcPr>
                </a:tc>
                <a:tc>
                  <a:txBody>
                    <a:bodyPr/>
                    <a:lstStyle/>
                    <a:p>
                      <a:pPr rtl="1"/>
                      <a:r>
                        <a:rPr lang="en-US" sz="1600" b="0" i="0" u="none" dirty="0">
                          <a:effectLst/>
                          <a:latin typeface="Aharoni" panose="02010803020104030203" pitchFamily="2" charset="-79"/>
                          <a:cs typeface="Aharoni" panose="02010803020104030203" pitchFamily="2" charset="-79"/>
                        </a:rPr>
                        <a:t>W31</a:t>
                      </a:r>
                      <a:endParaRPr lang="he-IL" sz="1600" b="0" i="0" u="none" dirty="0">
                        <a:effectLst/>
                        <a:latin typeface="Aharoni" panose="02010803020104030203" pitchFamily="2" charset="-79"/>
                        <a:cs typeface="Aharoni" panose="02010803020104030203" pitchFamily="2" charset="-79"/>
                      </a:endParaRPr>
                    </a:p>
                  </a:txBody>
                  <a:tcPr>
                    <a:lnL>
                      <a:noFill/>
                    </a:lnL>
                    <a:lnR>
                      <a:noFill/>
                    </a:lnR>
                    <a:lnT>
                      <a:noFill/>
                    </a:lnT>
                    <a:lnB>
                      <a:noFill/>
                    </a:lnB>
                    <a:lnTlToBr w="12700" cmpd="sng">
                      <a:noFill/>
                      <a:prstDash val="solid"/>
                    </a:lnTlToBr>
                    <a:lnBlToTr w="12700" cmpd="sng">
                      <a:noFill/>
                      <a:prstDash val="solid"/>
                    </a:lnBlToTr>
                  </a:tcPr>
                </a:tc>
                <a:extLst>
                  <a:ext uri="{0D108BD9-81ED-4DB2-BD59-A6C34878D82A}">
                    <a16:rowId xmlns="" xmlns:a16="http://schemas.microsoft.com/office/drawing/2014/main" val="3283242181"/>
                  </a:ext>
                </a:extLst>
              </a:tr>
            </a:tbl>
          </a:graphicData>
        </a:graphic>
      </p:graphicFrame>
      <p:sp>
        <p:nvSpPr>
          <p:cNvPr id="111" name="Double Bracket 110"/>
          <p:cNvSpPr/>
          <p:nvPr/>
        </p:nvSpPr>
        <p:spPr>
          <a:xfrm>
            <a:off x="5979593" y="4778605"/>
            <a:ext cx="2507462" cy="1223147"/>
          </a:xfrm>
          <a:prstGeom prst="bracketPair">
            <a:avLst/>
          </a:prstGeom>
        </p:spPr>
        <p:style>
          <a:lnRef idx="1">
            <a:schemeClr val="dk1"/>
          </a:lnRef>
          <a:fillRef idx="0">
            <a:schemeClr val="dk1"/>
          </a:fillRef>
          <a:effectRef idx="0">
            <a:schemeClr val="dk1"/>
          </a:effectRef>
          <a:fontRef idx="minor">
            <a:schemeClr val="tx1"/>
          </a:fontRef>
        </p:style>
        <p:txBody>
          <a:bodyPr rtlCol="1" anchor="ctr"/>
          <a:lstStyle/>
          <a:p>
            <a:pPr algn="ctr"/>
            <a:endParaRPr lang="he-IL"/>
          </a:p>
        </p:txBody>
      </p:sp>
      <p:sp>
        <p:nvSpPr>
          <p:cNvPr id="112" name="TextBox 111"/>
          <p:cNvSpPr txBox="1"/>
          <p:nvPr/>
        </p:nvSpPr>
        <p:spPr>
          <a:xfrm>
            <a:off x="8576895" y="5124022"/>
            <a:ext cx="465192" cy="769441"/>
          </a:xfrm>
          <a:prstGeom prst="rect">
            <a:avLst/>
          </a:prstGeom>
          <a:noFill/>
        </p:spPr>
        <p:txBody>
          <a:bodyPr wrap="none" rtlCol="1">
            <a:spAutoFit/>
          </a:bodyPr>
          <a:lstStyle/>
          <a:p>
            <a:r>
              <a:rPr lang="en-US" sz="4400" dirty="0"/>
              <a:t>=</a:t>
            </a:r>
            <a:endParaRPr lang="he-IL" sz="4400" dirty="0"/>
          </a:p>
        </p:txBody>
      </p:sp>
      <p:sp>
        <p:nvSpPr>
          <p:cNvPr id="113" name="Double Bracket 112"/>
          <p:cNvSpPr/>
          <p:nvPr/>
        </p:nvSpPr>
        <p:spPr>
          <a:xfrm>
            <a:off x="9516923" y="4161111"/>
            <a:ext cx="2357332" cy="2542138"/>
          </a:xfrm>
          <a:prstGeom prst="bracketPair">
            <a:avLst/>
          </a:prstGeom>
        </p:spPr>
        <p:style>
          <a:lnRef idx="1">
            <a:schemeClr val="dk1"/>
          </a:lnRef>
          <a:fillRef idx="0">
            <a:schemeClr val="dk1"/>
          </a:fillRef>
          <a:effectRef idx="0">
            <a:schemeClr val="dk1"/>
          </a:effectRef>
          <a:fontRef idx="minor">
            <a:schemeClr val="tx1"/>
          </a:fontRef>
        </p:style>
        <p:txBody>
          <a:bodyPr rtlCol="1" anchor="ctr"/>
          <a:lstStyle/>
          <a:p>
            <a:pPr algn="ctr"/>
            <a:endParaRPr lang="he-IL"/>
          </a:p>
        </p:txBody>
      </p:sp>
      <p:sp>
        <p:nvSpPr>
          <p:cNvPr id="117" name="Rounded Rectangle 116"/>
          <p:cNvSpPr/>
          <p:nvPr/>
        </p:nvSpPr>
        <p:spPr>
          <a:xfrm>
            <a:off x="3851302" y="4229755"/>
            <a:ext cx="1751413" cy="369933"/>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18" name="Rounded Rectangle 117"/>
          <p:cNvSpPr/>
          <p:nvPr/>
        </p:nvSpPr>
        <p:spPr>
          <a:xfrm rot="5400000">
            <a:off x="5781172" y="5182246"/>
            <a:ext cx="1114859" cy="418419"/>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19" name="Rounded Rectangle 118"/>
          <p:cNvSpPr/>
          <p:nvPr/>
        </p:nvSpPr>
        <p:spPr>
          <a:xfrm>
            <a:off x="3864906" y="4282569"/>
            <a:ext cx="1751413" cy="369933"/>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20" name="Rounded Rectangle 119"/>
          <p:cNvSpPr/>
          <p:nvPr/>
        </p:nvSpPr>
        <p:spPr>
          <a:xfrm rot="5400000">
            <a:off x="6376016" y="5167415"/>
            <a:ext cx="1114859" cy="418419"/>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24" name="Rounded Rectangle 123"/>
          <p:cNvSpPr/>
          <p:nvPr/>
        </p:nvSpPr>
        <p:spPr>
          <a:xfrm>
            <a:off x="3836944" y="4203992"/>
            <a:ext cx="1807336" cy="2499257"/>
          </a:xfrm>
          <a:prstGeom prst="roundRect">
            <a:avLst/>
          </a:prstGeom>
          <a:solidFill>
            <a:schemeClr val="accent4">
              <a:lumMod val="50000"/>
              <a:alpha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3600" dirty="0"/>
              <a:t>X</a:t>
            </a:r>
            <a:r>
              <a:rPr lang="en-US" sz="1600" dirty="0"/>
              <a:t>7*3</a:t>
            </a:r>
            <a:endParaRPr lang="he-IL" sz="1600" dirty="0"/>
          </a:p>
        </p:txBody>
      </p:sp>
      <p:sp>
        <p:nvSpPr>
          <p:cNvPr id="125" name="Rounded Rectangle 124"/>
          <p:cNvSpPr/>
          <p:nvPr/>
        </p:nvSpPr>
        <p:spPr>
          <a:xfrm>
            <a:off x="6064621" y="4784106"/>
            <a:ext cx="2337405" cy="1149948"/>
          </a:xfrm>
          <a:prstGeom prst="roundRect">
            <a:avLst/>
          </a:prstGeom>
          <a:solidFill>
            <a:schemeClr val="accent1">
              <a:alpha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3600" dirty="0"/>
              <a:t>W</a:t>
            </a:r>
            <a:r>
              <a:rPr lang="en-US" sz="1600" dirty="0"/>
              <a:t>3*4</a:t>
            </a:r>
            <a:endParaRPr lang="he-IL" sz="1600" dirty="0"/>
          </a:p>
        </p:txBody>
      </p:sp>
      <p:sp>
        <p:nvSpPr>
          <p:cNvPr id="126" name="Rounded Rectangle 125"/>
          <p:cNvSpPr/>
          <p:nvPr/>
        </p:nvSpPr>
        <p:spPr>
          <a:xfrm rot="5400000">
            <a:off x="9842135" y="4181879"/>
            <a:ext cx="273029" cy="342111"/>
          </a:xfrm>
          <a:prstGeom prst="round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27" name="Rounded Rectangle 126"/>
          <p:cNvSpPr/>
          <p:nvPr/>
        </p:nvSpPr>
        <p:spPr>
          <a:xfrm rot="5400000">
            <a:off x="10353217" y="4181879"/>
            <a:ext cx="273029" cy="342111"/>
          </a:xfrm>
          <a:prstGeom prst="round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28" name="Rounded Rectangle 127"/>
          <p:cNvSpPr/>
          <p:nvPr/>
        </p:nvSpPr>
        <p:spPr>
          <a:xfrm rot="5400000">
            <a:off x="10861494" y="4181879"/>
            <a:ext cx="273029" cy="342111"/>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29" name="Rounded Rectangle 128"/>
          <p:cNvSpPr/>
          <p:nvPr/>
        </p:nvSpPr>
        <p:spPr>
          <a:xfrm rot="5400000">
            <a:off x="11370836" y="4181879"/>
            <a:ext cx="273029" cy="342111"/>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30" name="Rounded Rectangle 129"/>
          <p:cNvSpPr/>
          <p:nvPr/>
        </p:nvSpPr>
        <p:spPr>
          <a:xfrm rot="5400000">
            <a:off x="9842134" y="4520019"/>
            <a:ext cx="273029" cy="342111"/>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31" name="Rounded Rectangle 130"/>
          <p:cNvSpPr/>
          <p:nvPr/>
        </p:nvSpPr>
        <p:spPr>
          <a:xfrm rot="5400000">
            <a:off x="10353217" y="4520019"/>
            <a:ext cx="273029" cy="342111"/>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32" name="Rounded Rectangle 131"/>
          <p:cNvSpPr/>
          <p:nvPr/>
        </p:nvSpPr>
        <p:spPr>
          <a:xfrm rot="5400000">
            <a:off x="10861494" y="4520019"/>
            <a:ext cx="273029" cy="342111"/>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33" name="Rounded Rectangle 132"/>
          <p:cNvSpPr/>
          <p:nvPr/>
        </p:nvSpPr>
        <p:spPr>
          <a:xfrm rot="5400000">
            <a:off x="11370836" y="4520019"/>
            <a:ext cx="273029" cy="342111"/>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34" name="Rounded Rectangle 133"/>
          <p:cNvSpPr/>
          <p:nvPr/>
        </p:nvSpPr>
        <p:spPr>
          <a:xfrm rot="5400000">
            <a:off x="9842134" y="4858159"/>
            <a:ext cx="273029" cy="342111"/>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35" name="Rounded Rectangle 134"/>
          <p:cNvSpPr/>
          <p:nvPr/>
        </p:nvSpPr>
        <p:spPr>
          <a:xfrm rot="5400000">
            <a:off x="10353217" y="4858159"/>
            <a:ext cx="273029" cy="342111"/>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36" name="Rounded Rectangle 135"/>
          <p:cNvSpPr/>
          <p:nvPr/>
        </p:nvSpPr>
        <p:spPr>
          <a:xfrm rot="5400000">
            <a:off x="10861494" y="4858159"/>
            <a:ext cx="273029" cy="342111"/>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37" name="Rounded Rectangle 136"/>
          <p:cNvSpPr/>
          <p:nvPr/>
        </p:nvSpPr>
        <p:spPr>
          <a:xfrm rot="5400000">
            <a:off x="11370836" y="4858159"/>
            <a:ext cx="273029" cy="342111"/>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38" name="Rounded Rectangle 137"/>
          <p:cNvSpPr/>
          <p:nvPr/>
        </p:nvSpPr>
        <p:spPr>
          <a:xfrm rot="5400000">
            <a:off x="9842134" y="5220108"/>
            <a:ext cx="273029" cy="342111"/>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39" name="Rounded Rectangle 138"/>
          <p:cNvSpPr/>
          <p:nvPr/>
        </p:nvSpPr>
        <p:spPr>
          <a:xfrm rot="5400000">
            <a:off x="10353217" y="5220108"/>
            <a:ext cx="273029" cy="342111"/>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40" name="Rounded Rectangle 139"/>
          <p:cNvSpPr/>
          <p:nvPr/>
        </p:nvSpPr>
        <p:spPr>
          <a:xfrm rot="5400000">
            <a:off x="10861494" y="5220108"/>
            <a:ext cx="273029" cy="342111"/>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41" name="Rounded Rectangle 140"/>
          <p:cNvSpPr/>
          <p:nvPr/>
        </p:nvSpPr>
        <p:spPr>
          <a:xfrm rot="5400000">
            <a:off x="11370836" y="5220108"/>
            <a:ext cx="273029" cy="342111"/>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42" name="Rounded Rectangle 141"/>
          <p:cNvSpPr/>
          <p:nvPr/>
        </p:nvSpPr>
        <p:spPr>
          <a:xfrm rot="5400000">
            <a:off x="9842134" y="5558248"/>
            <a:ext cx="273029" cy="342111"/>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43" name="Rounded Rectangle 142"/>
          <p:cNvSpPr/>
          <p:nvPr/>
        </p:nvSpPr>
        <p:spPr>
          <a:xfrm rot="5400000">
            <a:off x="10353217" y="5558248"/>
            <a:ext cx="273029" cy="342111"/>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44" name="Rounded Rectangle 143"/>
          <p:cNvSpPr/>
          <p:nvPr/>
        </p:nvSpPr>
        <p:spPr>
          <a:xfrm rot="5400000">
            <a:off x="10861494" y="5558248"/>
            <a:ext cx="273029" cy="342111"/>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45" name="Rounded Rectangle 144"/>
          <p:cNvSpPr/>
          <p:nvPr/>
        </p:nvSpPr>
        <p:spPr>
          <a:xfrm rot="5400000">
            <a:off x="11370836" y="5558248"/>
            <a:ext cx="273029" cy="342111"/>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46" name="Rounded Rectangle 145"/>
          <p:cNvSpPr/>
          <p:nvPr/>
        </p:nvSpPr>
        <p:spPr>
          <a:xfrm rot="5400000">
            <a:off x="9842134" y="5896388"/>
            <a:ext cx="273029" cy="342111"/>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47" name="Rounded Rectangle 146"/>
          <p:cNvSpPr/>
          <p:nvPr/>
        </p:nvSpPr>
        <p:spPr>
          <a:xfrm rot="5400000">
            <a:off x="10353217" y="5896388"/>
            <a:ext cx="273029" cy="342111"/>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48" name="Rounded Rectangle 147"/>
          <p:cNvSpPr/>
          <p:nvPr/>
        </p:nvSpPr>
        <p:spPr>
          <a:xfrm rot="5400000">
            <a:off x="10861494" y="5896388"/>
            <a:ext cx="273029" cy="342111"/>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49" name="Rounded Rectangle 148"/>
          <p:cNvSpPr/>
          <p:nvPr/>
        </p:nvSpPr>
        <p:spPr>
          <a:xfrm rot="5400000">
            <a:off x="11370836" y="5896388"/>
            <a:ext cx="273029" cy="342111"/>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50" name="Rounded Rectangle 149"/>
          <p:cNvSpPr/>
          <p:nvPr/>
        </p:nvSpPr>
        <p:spPr>
          <a:xfrm rot="5400000">
            <a:off x="9842134" y="6263104"/>
            <a:ext cx="273029" cy="342111"/>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51" name="Rounded Rectangle 150"/>
          <p:cNvSpPr/>
          <p:nvPr/>
        </p:nvSpPr>
        <p:spPr>
          <a:xfrm rot="5400000">
            <a:off x="10353217" y="6263104"/>
            <a:ext cx="273029" cy="342111"/>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52" name="Rounded Rectangle 151"/>
          <p:cNvSpPr/>
          <p:nvPr/>
        </p:nvSpPr>
        <p:spPr>
          <a:xfrm rot="5400000">
            <a:off x="10861494" y="6263104"/>
            <a:ext cx="273029" cy="342111"/>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53" name="Rounded Rectangle 152"/>
          <p:cNvSpPr/>
          <p:nvPr/>
        </p:nvSpPr>
        <p:spPr>
          <a:xfrm rot="5400000">
            <a:off x="11370836" y="6263104"/>
            <a:ext cx="273029" cy="342111"/>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nvGrpSpPr>
          <p:cNvPr id="154" name="Group 153"/>
          <p:cNvGrpSpPr/>
          <p:nvPr/>
        </p:nvGrpSpPr>
        <p:grpSpPr>
          <a:xfrm>
            <a:off x="8990766" y="3674943"/>
            <a:ext cx="3201856" cy="2930309"/>
            <a:chOff x="7101195" y="3677948"/>
            <a:chExt cx="3201856" cy="2930309"/>
          </a:xfrm>
        </p:grpSpPr>
        <p:cxnSp>
          <p:nvCxnSpPr>
            <p:cNvPr id="155" name="Straight Arrow Connector 154"/>
            <p:cNvCxnSpPr/>
            <p:nvPr/>
          </p:nvCxnSpPr>
          <p:spPr>
            <a:xfrm>
              <a:off x="7538536" y="4406012"/>
              <a:ext cx="0" cy="2202245"/>
            </a:xfrm>
            <a:prstGeom prst="straightConnector1">
              <a:avLst/>
            </a:prstGeom>
            <a:ln w="28575">
              <a:headEnd type="triangle"/>
              <a:tailEnd type="triangle"/>
            </a:ln>
          </p:spPr>
          <p:style>
            <a:lnRef idx="1">
              <a:schemeClr val="dk1"/>
            </a:lnRef>
            <a:fillRef idx="0">
              <a:schemeClr val="dk1"/>
            </a:fillRef>
            <a:effectRef idx="0">
              <a:schemeClr val="dk1"/>
            </a:effectRef>
            <a:fontRef idx="minor">
              <a:schemeClr val="tx1"/>
            </a:fontRef>
          </p:style>
        </p:cxnSp>
        <p:cxnSp>
          <p:nvCxnSpPr>
            <p:cNvPr id="156" name="Straight Arrow Connector 155"/>
            <p:cNvCxnSpPr/>
            <p:nvPr/>
          </p:nvCxnSpPr>
          <p:spPr>
            <a:xfrm>
              <a:off x="7538536" y="4075160"/>
              <a:ext cx="2423366" cy="1"/>
            </a:xfrm>
            <a:prstGeom prst="straightConnector1">
              <a:avLst/>
            </a:prstGeom>
            <a:ln w="28575">
              <a:headEnd type="triangle"/>
              <a:tailEnd type="triangle"/>
            </a:ln>
          </p:spPr>
          <p:style>
            <a:lnRef idx="1">
              <a:schemeClr val="dk1"/>
            </a:lnRef>
            <a:fillRef idx="0">
              <a:schemeClr val="dk1"/>
            </a:fillRef>
            <a:effectRef idx="0">
              <a:schemeClr val="dk1"/>
            </a:effectRef>
            <a:fontRef idx="minor">
              <a:schemeClr val="tx1"/>
            </a:fontRef>
          </p:style>
        </p:cxnSp>
        <p:sp>
          <p:nvSpPr>
            <p:cNvPr id="157" name="TextBox 156"/>
            <p:cNvSpPr txBox="1"/>
            <p:nvPr/>
          </p:nvSpPr>
          <p:spPr>
            <a:xfrm rot="16200000">
              <a:off x="6480640" y="5165704"/>
              <a:ext cx="1610441" cy="369332"/>
            </a:xfrm>
            <a:prstGeom prst="rect">
              <a:avLst/>
            </a:prstGeom>
            <a:noFill/>
          </p:spPr>
          <p:txBody>
            <a:bodyPr wrap="square" rtlCol="1">
              <a:spAutoFit/>
            </a:bodyPr>
            <a:lstStyle/>
            <a:p>
              <a:r>
                <a:rPr lang="he-IL" dirty="0"/>
                <a:t>כמות הדגימות</a:t>
              </a:r>
            </a:p>
          </p:txBody>
        </p:sp>
        <p:sp>
          <p:nvSpPr>
            <p:cNvPr id="158" name="Rounded Rectangle 157"/>
            <p:cNvSpPr/>
            <p:nvPr/>
          </p:nvSpPr>
          <p:spPr>
            <a:xfrm>
              <a:off x="7641456" y="4204456"/>
              <a:ext cx="2320446" cy="2403801"/>
            </a:xfrm>
            <a:prstGeom prst="roundRect">
              <a:avLst/>
            </a:prstGeom>
            <a:solidFill>
              <a:schemeClr val="accent1">
                <a:alpha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3600" dirty="0"/>
                <a:t>Z</a:t>
              </a:r>
              <a:r>
                <a:rPr lang="en-US" sz="1600" dirty="0"/>
                <a:t>7*4</a:t>
              </a:r>
              <a:endParaRPr lang="he-IL" sz="900" dirty="0"/>
            </a:p>
          </p:txBody>
        </p:sp>
        <p:sp>
          <p:nvSpPr>
            <p:cNvPr id="159" name="TextBox 158"/>
            <p:cNvSpPr txBox="1"/>
            <p:nvPr/>
          </p:nvSpPr>
          <p:spPr>
            <a:xfrm>
              <a:off x="7300306" y="3677948"/>
              <a:ext cx="3002745" cy="369332"/>
            </a:xfrm>
            <a:prstGeom prst="rect">
              <a:avLst/>
            </a:prstGeom>
            <a:noFill/>
          </p:spPr>
          <p:txBody>
            <a:bodyPr wrap="none" rtlCol="1">
              <a:spAutoFit/>
            </a:bodyPr>
            <a:lstStyle/>
            <a:p>
              <a:r>
                <a:rPr lang="he-IL" dirty="0"/>
                <a:t>כמות יחדות הנוירונים בשכבה זו</a:t>
              </a:r>
            </a:p>
          </p:txBody>
        </p:sp>
      </p:grpSp>
      <p:sp>
        <p:nvSpPr>
          <p:cNvPr id="160" name="TextBox 159"/>
          <p:cNvSpPr txBox="1"/>
          <p:nvPr/>
        </p:nvSpPr>
        <p:spPr>
          <a:xfrm>
            <a:off x="5582652" y="4098190"/>
            <a:ext cx="556563" cy="1862048"/>
          </a:xfrm>
          <a:prstGeom prst="rect">
            <a:avLst/>
          </a:prstGeom>
          <a:noFill/>
        </p:spPr>
        <p:txBody>
          <a:bodyPr wrap="none" rtlCol="1">
            <a:spAutoFit/>
          </a:bodyPr>
          <a:lstStyle/>
          <a:p>
            <a:r>
              <a:rPr lang="en-US" sz="11500" dirty="0"/>
              <a:t>.</a:t>
            </a:r>
            <a:endParaRPr lang="he-IL" sz="11500" dirty="0"/>
          </a:p>
        </p:txBody>
      </p:sp>
      <p:sp>
        <p:nvSpPr>
          <p:cNvPr id="161" name="Rounded Rectangle 160"/>
          <p:cNvSpPr/>
          <p:nvPr/>
        </p:nvSpPr>
        <p:spPr>
          <a:xfrm rot="5400000">
            <a:off x="9837485" y="4189023"/>
            <a:ext cx="291579" cy="289569"/>
          </a:xfrm>
          <a:prstGeom prst="round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Tree>
    <p:extLst>
      <p:ext uri="{BB962C8B-B14F-4D97-AF65-F5344CB8AC3E}">
        <p14:creationId xmlns:p14="http://schemas.microsoft.com/office/powerpoint/2010/main" val="88103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0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 grpId="0" animBg="1"/>
      <p:bldP spid="110" grpId="0" animBg="1"/>
      <p:bldP spid="124" grpId="0" animBg="1"/>
      <p:bldP spid="125" grpId="0" animBg="1"/>
      <p:bldP spid="161"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4247</TotalTime>
  <Words>2456</Words>
  <Application>Microsoft Office PowerPoint</Application>
  <PresentationFormat>Custom</PresentationFormat>
  <Paragraphs>559</Paragraphs>
  <Slides>54</Slides>
  <Notes>33</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54</vt:i4>
      </vt:variant>
    </vt:vector>
  </HeadingPairs>
  <TitlesOfParts>
    <vt:vector size="56" baseType="lpstr">
      <vt:lpstr>Office Theme</vt:lpstr>
      <vt:lpstr>Equation</vt:lpstr>
      <vt:lpstr>סמינר בהנדסת תוכנה למידה חישובית</vt:lpstr>
      <vt:lpstr>2 אלגוריתמים מתחום הלמידה החישובית</vt:lpstr>
      <vt:lpstr>קצת על רשתות נוירונים מלאכותיות</vt:lpstr>
      <vt:lpstr>ההשראה-המוח האנושי                               המימוש-המודל המלאכותי</vt:lpstr>
      <vt:lpstr>PowerPoint Presentation</vt:lpstr>
      <vt:lpstr>ישנם מודלים רבים של רשתות נוירונים </vt:lpstr>
      <vt:lpstr>PowerPoint Presentation</vt:lpstr>
      <vt:lpstr>PowerPoint Presentation</vt:lpstr>
      <vt:lpstr>PowerPoint Presentation</vt:lpstr>
      <vt:lpstr>PowerPoint Presentation</vt:lpstr>
      <vt:lpstr>PowerPoint Presentation</vt:lpstr>
      <vt:lpstr>PowerPoint Presentation</vt:lpstr>
      <vt:lpstr>שימושים של ANN</vt:lpstr>
      <vt:lpstr>ANN - חלק ב' של המצגת</vt:lpstr>
      <vt:lpstr>פתרון בעיה מעשית ע"י ANN </vt:lpstr>
      <vt:lpstr>תיאור הבעיה</vt:lpstr>
      <vt:lpstr>תיאור הבעיה - המשך</vt:lpstr>
      <vt:lpstr>תיאור הבעיה - המשך</vt:lpstr>
      <vt:lpstr>תיאור הבעיה - המשך</vt:lpstr>
      <vt:lpstr>הצגה צורנית של המודל ביחס לבעיה</vt:lpstr>
      <vt:lpstr>הצגה צורנית של המודל ביחס לבעיה - המשך</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עכשיו נעבור להציג את הקוד</vt:lpstr>
      <vt:lpstr>קצת על K-means </vt:lpstr>
      <vt:lpstr>מה זה clustering</vt:lpstr>
      <vt:lpstr>מה זה נורמה/מטריקה</vt:lpstr>
      <vt:lpstr>PowerPoint Presentation</vt:lpstr>
      <vt:lpstr>PowerPoint Presentation</vt:lpstr>
      <vt:lpstr>PowerPoint Presentation</vt:lpstr>
      <vt:lpstr>PowerPoint Presentation</vt:lpstr>
      <vt:lpstr>המחשות</vt:lpstr>
      <vt:lpstr>שימושים של K-means</vt:lpstr>
      <vt:lpstr>PowerPoint Presentation</vt:lpstr>
      <vt:lpstr>פתרון בעיה מעשית ע"י K-means </vt:lpstr>
      <vt:lpstr>תיאור הבעיה</vt:lpstr>
      <vt:lpstr>תיאור הבעיה - המשך</vt:lpstr>
      <vt:lpstr>תיאור הבעיה - המשך</vt:lpstr>
      <vt:lpstr>תיאור הבעיה - המשך</vt:lpstr>
      <vt:lpstr>נשים לב</vt:lpstr>
      <vt:lpstr>PowerPoint Presentation</vt:lpstr>
      <vt:lpstr>PowerPoint Presentation</vt:lpstr>
      <vt:lpstr>PowerPoint Presentation</vt:lpstr>
      <vt:lpstr>PowerPoint Presentation</vt:lpstr>
      <vt:lpstr>עכשיו נעבור להציג את הקוד</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Afeka</dc:creator>
  <cp:lastModifiedBy>yigalo111@gmail.com</cp:lastModifiedBy>
  <cp:revision>424</cp:revision>
  <dcterms:created xsi:type="dcterms:W3CDTF">2017-11-10T07:43:49Z</dcterms:created>
  <dcterms:modified xsi:type="dcterms:W3CDTF">2017-12-30T18:37:23Z</dcterms:modified>
</cp:coreProperties>
</file>